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7" r:id="rId2"/>
    <p:sldId id="303" r:id="rId3"/>
    <p:sldId id="326" r:id="rId4"/>
    <p:sldId id="304" r:id="rId5"/>
    <p:sldId id="259" r:id="rId6"/>
    <p:sldId id="299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260" r:id="rId15"/>
    <p:sldId id="313" r:id="rId16"/>
    <p:sldId id="314" r:id="rId17"/>
  </p:sldIdLst>
  <p:sldSz cx="9144000" cy="6858000" type="screen4x3"/>
  <p:notesSz cx="6858000" cy="9144000"/>
  <p:embeddedFontLst>
    <p:embeddedFont>
      <p:font typeface="Franklin Gothic Demi" pitchFamily="34" charset="0"/>
      <p:regular r:id="rId19"/>
      <p: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andara" pitchFamily="34" charset="0"/>
      <p:regular r:id="rId25"/>
      <p:bold r:id="rId26"/>
      <p:italic r:id="rId27"/>
      <p:boldItalic r:id="rId28"/>
    </p:embeddedFont>
    <p:embeddedFont>
      <p:font typeface="Impact" pitchFamily="34" charset="0"/>
      <p:regular r:id="rId2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6A5"/>
    <a:srgbClr val="D9EAC1"/>
    <a:srgbClr val="ADAFBB"/>
    <a:srgbClr val="5F5F5F"/>
    <a:srgbClr val="3333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E4CC4F-996A-4588-AEA7-7F3CD19FAFB3}" type="datetimeFigureOut">
              <a:rPr lang="en-US"/>
              <a:pPr>
                <a:defRPr/>
              </a:pPr>
              <a:t>3/13/2015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BF2837-51D6-4730-89C9-4CD99A0CA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889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bullets and question.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25C13B-0744-4C4C-AB95-66E661F3078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bullets. Click to reveal defense mechanisms, then click to reveal the definition of each.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0667B6-E3E2-47F7-817F-043F8D1D1767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D69EE8-B68B-413A-B659-137D00D31A8B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each stage.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1A4378-2C32-46EF-A249-C746B231D01B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6BD4B-35F8-48D8-BC91-DEE1958B6BB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bullets.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479DBF-E90C-4374-A2DB-D15C71F9333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question.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A53DC8-47B5-48D3-9C54-9CBECEC43C64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bullets.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B2F85-F6F7-4CFD-AF40-F7A62AF10034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bullets and question.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706BBA-1898-4F2A-9F0E-480D593000D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bullets.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105753-53B0-4AA0-912B-2EB552B2605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bullets and question.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4FCE24-1983-49CB-A7F0-B49D91ABDFC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id, ego and superego boxes.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5A171-00BC-4133-A6F7-9C2D516B11C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Click to reveal question.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8357CD-4769-4F67-9DCB-B5475AABF2F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>
          <a:xfrm>
            <a:off x="0" y="1066800"/>
            <a:ext cx="9144000" cy="114300"/>
          </a:xfrm>
          <a:prstGeom prst="rect">
            <a:avLst/>
          </a:prstGeom>
          <a:solidFill>
            <a:srgbClr val="D9EAC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7"/>
          <p:cNvCxnSpPr/>
          <p:nvPr userDrawn="1"/>
        </p:nvCxnSpPr>
        <p:spPr>
          <a:xfrm>
            <a:off x="0" y="1066800"/>
            <a:ext cx="9144000" cy="0"/>
          </a:xfrm>
          <a:prstGeom prst="line">
            <a:avLst/>
          </a:prstGeom>
          <a:ln w="38100">
            <a:solidFill>
              <a:srgbClr val="1E6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4" y="0"/>
            <a:ext cx="9141125" cy="1097280"/>
          </a:xfrm>
          <a:gradFill>
            <a:gsLst>
              <a:gs pos="0">
                <a:srgbClr val="1E66A5"/>
              </a:gs>
              <a:gs pos="100000">
                <a:srgbClr val="ADAFB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>
              <a:defRPr lang="en-US" sz="4000">
                <a:solidFill>
                  <a:schemeClr val="lt1"/>
                </a:solidFill>
                <a:latin typeface="Franklin Gothic Dem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0978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1066800"/>
            <a:ext cx="9144000" cy="114300"/>
          </a:xfrm>
          <a:prstGeom prst="rect">
            <a:avLst/>
          </a:prstGeom>
          <a:solidFill>
            <a:srgbClr val="D9EAC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" name="Straight Connector 8"/>
          <p:cNvCxnSpPr/>
          <p:nvPr userDrawn="1"/>
        </p:nvCxnSpPr>
        <p:spPr>
          <a:xfrm>
            <a:off x="0" y="1066800"/>
            <a:ext cx="9144000" cy="0"/>
          </a:xfrm>
          <a:prstGeom prst="line">
            <a:avLst/>
          </a:prstGeom>
          <a:ln w="38100">
            <a:solidFill>
              <a:srgbClr val="1E6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879"/>
            <a:ext cx="9144000" cy="1097280"/>
          </a:xfrm>
          <a:gradFill>
            <a:gsLst>
              <a:gs pos="0">
                <a:srgbClr val="1E66A5"/>
              </a:gs>
              <a:gs pos="100000">
                <a:srgbClr val="ADAFB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>
              <a:defRPr lang="en-US" sz="4000" dirty="0">
                <a:solidFill>
                  <a:schemeClr val="lt1"/>
                </a:solidFill>
                <a:latin typeface="Franklin Gothic Dem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6491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6822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276600" y="533400"/>
            <a:ext cx="5334000" cy="58674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221281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28600" y="231775"/>
            <a:ext cx="5943600" cy="6477000"/>
          </a:xfrm>
          <a:prstGeom prst="rect">
            <a:avLst/>
          </a:prstGeom>
          <a:solidFill>
            <a:srgbClr val="D9EAC1"/>
          </a:solidFill>
          <a:ln w="76200">
            <a:solidFill>
              <a:srgbClr val="1E66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33400" y="536275"/>
            <a:ext cx="5334000" cy="58674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356175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1E66A5"/>
              </a:gs>
              <a:gs pos="100000">
                <a:srgbClr val="ADAFB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Impac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59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1E66A5"/>
              </a:gs>
              <a:gs pos="100000">
                <a:srgbClr val="ADAFB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79 h 640"/>
                <a:gd name="T6" fmla="*/ 3920617 w 2706"/>
                <a:gd name="T7" fmla="*/ 60334 h 640"/>
                <a:gd name="T8" fmla="*/ 3733317 w 2706"/>
                <a:gd name="T9" fmla="*/ 95264 h 640"/>
                <a:gd name="T10" fmla="*/ 3539667 w 2706"/>
                <a:gd name="T11" fmla="*/ 130194 h 640"/>
                <a:gd name="T12" fmla="*/ 3342842 w 2706"/>
                <a:gd name="T13" fmla="*/ 171476 h 640"/>
                <a:gd name="T14" fmla="*/ 3139669 w 2706"/>
                <a:gd name="T15" fmla="*/ 212757 h 640"/>
                <a:gd name="T16" fmla="*/ 2933320 w 2706"/>
                <a:gd name="T17" fmla="*/ 260389 h 640"/>
                <a:gd name="T18" fmla="*/ 2720623 w 2706"/>
                <a:gd name="T19" fmla="*/ 308021 h 640"/>
                <a:gd name="T20" fmla="*/ 2720623 w 2706"/>
                <a:gd name="T21" fmla="*/ 308021 h 640"/>
                <a:gd name="T22" fmla="*/ 2336498 w 2706"/>
                <a:gd name="T23" fmla="*/ 400110 h 640"/>
                <a:gd name="T24" fmla="*/ 1961896 w 2706"/>
                <a:gd name="T25" fmla="*/ 482672 h 640"/>
                <a:gd name="T26" fmla="*/ 1603167 w 2706"/>
                <a:gd name="T27" fmla="*/ 558884 h 640"/>
                <a:gd name="T28" fmla="*/ 1257137 w 2706"/>
                <a:gd name="T29" fmla="*/ 631920 h 640"/>
                <a:gd name="T30" fmla="*/ 926980 w 2706"/>
                <a:gd name="T31" fmla="*/ 695429 h 640"/>
                <a:gd name="T32" fmla="*/ 606347 w 2706"/>
                <a:gd name="T33" fmla="*/ 752588 h 640"/>
                <a:gd name="T34" fmla="*/ 298411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48 w 2706"/>
                <a:gd name="T41" fmla="*/ 882782 h 640"/>
                <a:gd name="T42" fmla="*/ 403173 w 2706"/>
                <a:gd name="T43" fmla="*/ 908186 h 640"/>
                <a:gd name="T44" fmla="*/ 593648 w 2706"/>
                <a:gd name="T45" fmla="*/ 930414 h 640"/>
                <a:gd name="T46" fmla="*/ 780949 w 2706"/>
                <a:gd name="T47" fmla="*/ 949467 h 640"/>
                <a:gd name="T48" fmla="*/ 961900 w 2706"/>
                <a:gd name="T49" fmla="*/ 968520 h 640"/>
                <a:gd name="T50" fmla="*/ 1136503 w 2706"/>
                <a:gd name="T51" fmla="*/ 981222 h 640"/>
                <a:gd name="T52" fmla="*/ 1304756 w 2706"/>
                <a:gd name="T53" fmla="*/ 993924 h 640"/>
                <a:gd name="T54" fmla="*/ 1469835 w 2706"/>
                <a:gd name="T55" fmla="*/ 1003450 h 640"/>
                <a:gd name="T56" fmla="*/ 1631739 w 2706"/>
                <a:gd name="T57" fmla="*/ 1009801 h 640"/>
                <a:gd name="T58" fmla="*/ 1787294 w 2706"/>
                <a:gd name="T59" fmla="*/ 1012977 h 640"/>
                <a:gd name="T60" fmla="*/ 1936499 w 2706"/>
                <a:gd name="T61" fmla="*/ 1016152 h 640"/>
                <a:gd name="T62" fmla="*/ 2082530 w 2706"/>
                <a:gd name="T63" fmla="*/ 1016152 h 640"/>
                <a:gd name="T64" fmla="*/ 2225387 w 2706"/>
                <a:gd name="T65" fmla="*/ 1012977 h 640"/>
                <a:gd name="T66" fmla="*/ 2365069 w 2706"/>
                <a:gd name="T67" fmla="*/ 1009801 h 640"/>
                <a:gd name="T68" fmla="*/ 2498402 w 2706"/>
                <a:gd name="T69" fmla="*/ 1003450 h 640"/>
                <a:gd name="T70" fmla="*/ 2628560 w 2706"/>
                <a:gd name="T71" fmla="*/ 993924 h 640"/>
                <a:gd name="T72" fmla="*/ 2752369 w 2706"/>
                <a:gd name="T73" fmla="*/ 984397 h 640"/>
                <a:gd name="T74" fmla="*/ 2876178 w 2706"/>
                <a:gd name="T75" fmla="*/ 971695 h 640"/>
                <a:gd name="T76" fmla="*/ 2993637 w 2706"/>
                <a:gd name="T77" fmla="*/ 955818 h 640"/>
                <a:gd name="T78" fmla="*/ 3111097 w 2706"/>
                <a:gd name="T79" fmla="*/ 939941 h 640"/>
                <a:gd name="T80" fmla="*/ 3222208 w 2706"/>
                <a:gd name="T81" fmla="*/ 920888 h 640"/>
                <a:gd name="T82" fmla="*/ 3333319 w 2706"/>
                <a:gd name="T83" fmla="*/ 901835 h 640"/>
                <a:gd name="T84" fmla="*/ 3438080 w 2706"/>
                <a:gd name="T85" fmla="*/ 879607 h 640"/>
                <a:gd name="T86" fmla="*/ 3542841 w 2706"/>
                <a:gd name="T87" fmla="*/ 857378 h 640"/>
                <a:gd name="T88" fmla="*/ 3644428 w 2706"/>
                <a:gd name="T89" fmla="*/ 831974 h 640"/>
                <a:gd name="T90" fmla="*/ 3742841 w 2706"/>
                <a:gd name="T91" fmla="*/ 806571 h 640"/>
                <a:gd name="T92" fmla="*/ 3838078 w 2706"/>
                <a:gd name="T93" fmla="*/ 777991 h 640"/>
                <a:gd name="T94" fmla="*/ 3933316 w 2706"/>
                <a:gd name="T95" fmla="*/ 749412 h 640"/>
                <a:gd name="T96" fmla="*/ 4114267 w 2706"/>
                <a:gd name="T97" fmla="*/ 685903 h 640"/>
                <a:gd name="T98" fmla="*/ 4288870 w 2706"/>
                <a:gd name="T99" fmla="*/ 619218 h 640"/>
                <a:gd name="T100" fmla="*/ 4288870 w 2706"/>
                <a:gd name="T101" fmla="*/ 619218 h 640"/>
                <a:gd name="T102" fmla="*/ 4295219 w 2706"/>
                <a:gd name="T103" fmla="*/ 616042 h 640"/>
                <a:gd name="T104" fmla="*/ 4295219 w 2706"/>
                <a:gd name="T105" fmla="*/ 616042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8280254 w 5216"/>
                <a:gd name="T1" fmla="*/ 1131992 h 762"/>
                <a:gd name="T2" fmla="*/ 7911960 w 5216"/>
                <a:gd name="T3" fmla="*/ 1087600 h 762"/>
                <a:gd name="T4" fmla="*/ 7108700 w 5216"/>
                <a:gd name="T5" fmla="*/ 967108 h 762"/>
                <a:gd name="T6" fmla="*/ 6213365 w 5216"/>
                <a:gd name="T7" fmla="*/ 805395 h 762"/>
                <a:gd name="T8" fmla="*/ 5216433 w 5216"/>
                <a:gd name="T9" fmla="*/ 592948 h 762"/>
                <a:gd name="T10" fmla="*/ 4676693 w 5216"/>
                <a:gd name="T11" fmla="*/ 469285 h 762"/>
                <a:gd name="T12" fmla="*/ 4257600 w 5216"/>
                <a:gd name="T13" fmla="*/ 374160 h 762"/>
                <a:gd name="T14" fmla="*/ 3857557 w 5216"/>
                <a:gd name="T15" fmla="*/ 291718 h 762"/>
                <a:gd name="T16" fmla="*/ 3476564 w 5216"/>
                <a:gd name="T17" fmla="*/ 221959 h 762"/>
                <a:gd name="T18" fmla="*/ 3111445 w 5216"/>
                <a:gd name="T19" fmla="*/ 161713 h 762"/>
                <a:gd name="T20" fmla="*/ 2762201 w 5216"/>
                <a:gd name="T21" fmla="*/ 114150 h 762"/>
                <a:gd name="T22" fmla="*/ 2117688 w 5216"/>
                <a:gd name="T23" fmla="*/ 44392 h 762"/>
                <a:gd name="T24" fmla="*/ 1539848 w 5216"/>
                <a:gd name="T25" fmla="*/ 6342 h 762"/>
                <a:gd name="T26" fmla="*/ 1022332 w 5216"/>
                <a:gd name="T27" fmla="*/ 0 h 762"/>
                <a:gd name="T28" fmla="*/ 568315 w 5216"/>
                <a:gd name="T29" fmla="*/ 15854 h 762"/>
                <a:gd name="T30" fmla="*/ 174622 w 5216"/>
                <a:gd name="T31" fmla="*/ 50734 h 762"/>
                <a:gd name="T32" fmla="*/ 0 w 5216"/>
                <a:gd name="T33" fmla="*/ 76100 h 762"/>
                <a:gd name="T34" fmla="*/ 498466 w 5216"/>
                <a:gd name="T35" fmla="*/ 136346 h 762"/>
                <a:gd name="T36" fmla="*/ 1035032 w 5216"/>
                <a:gd name="T37" fmla="*/ 221959 h 762"/>
                <a:gd name="T38" fmla="*/ 1609697 w 5216"/>
                <a:gd name="T39" fmla="*/ 332939 h 762"/>
                <a:gd name="T40" fmla="*/ 2225636 w 5216"/>
                <a:gd name="T41" fmla="*/ 469285 h 762"/>
                <a:gd name="T42" fmla="*/ 2787601 w 5216"/>
                <a:gd name="T43" fmla="*/ 599290 h 762"/>
                <a:gd name="T44" fmla="*/ 3822633 w 5216"/>
                <a:gd name="T45" fmla="*/ 818078 h 762"/>
                <a:gd name="T46" fmla="*/ 4298874 w 5216"/>
                <a:gd name="T47" fmla="*/ 906862 h 762"/>
                <a:gd name="T48" fmla="*/ 4749716 w 5216"/>
                <a:gd name="T49" fmla="*/ 982962 h 762"/>
                <a:gd name="T50" fmla="*/ 5175159 w 5216"/>
                <a:gd name="T51" fmla="*/ 1049550 h 762"/>
                <a:gd name="T52" fmla="*/ 5575202 w 5216"/>
                <a:gd name="T53" fmla="*/ 1100283 h 762"/>
                <a:gd name="T54" fmla="*/ 5953020 w 5216"/>
                <a:gd name="T55" fmla="*/ 1144675 h 762"/>
                <a:gd name="T56" fmla="*/ 6308614 w 5216"/>
                <a:gd name="T57" fmla="*/ 1173213 h 762"/>
                <a:gd name="T58" fmla="*/ 6641983 w 5216"/>
                <a:gd name="T59" fmla="*/ 1195409 h 762"/>
                <a:gd name="T60" fmla="*/ 6959477 w 5216"/>
                <a:gd name="T61" fmla="*/ 1208092 h 762"/>
                <a:gd name="T62" fmla="*/ 7254747 w 5216"/>
                <a:gd name="T63" fmla="*/ 1208092 h 762"/>
                <a:gd name="T64" fmla="*/ 7534142 w 5216"/>
                <a:gd name="T65" fmla="*/ 1201750 h 762"/>
                <a:gd name="T66" fmla="*/ 7797663 w 5216"/>
                <a:gd name="T67" fmla="*/ 1185896 h 762"/>
                <a:gd name="T68" fmla="*/ 8045308 w 5216"/>
                <a:gd name="T69" fmla="*/ 1160529 h 762"/>
                <a:gd name="T70" fmla="*/ 8280254 w 5216"/>
                <a:gd name="T71" fmla="*/ 1131992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68 w 5144"/>
                <a:gd name="T5" fmla="*/ 104797 h 694"/>
                <a:gd name="T6" fmla="*/ 114274 w 5144"/>
                <a:gd name="T7" fmla="*/ 88919 h 694"/>
                <a:gd name="T8" fmla="*/ 260290 w 5144"/>
                <a:gd name="T9" fmla="*/ 66689 h 694"/>
                <a:gd name="T10" fmla="*/ 355519 w 5144"/>
                <a:gd name="T11" fmla="*/ 53987 h 694"/>
                <a:gd name="T12" fmla="*/ 466618 w 5144"/>
                <a:gd name="T13" fmla="*/ 41284 h 694"/>
                <a:gd name="T14" fmla="*/ 590415 w 5144"/>
                <a:gd name="T15" fmla="*/ 31757 h 694"/>
                <a:gd name="T16" fmla="*/ 733257 w 5144"/>
                <a:gd name="T17" fmla="*/ 22230 h 694"/>
                <a:gd name="T18" fmla="*/ 888797 w 5144"/>
                <a:gd name="T19" fmla="*/ 12703 h 694"/>
                <a:gd name="T20" fmla="*/ 1063382 w 5144"/>
                <a:gd name="T21" fmla="*/ 6351 h 694"/>
                <a:gd name="T22" fmla="*/ 1253838 w 5144"/>
                <a:gd name="T23" fmla="*/ 3176 h 694"/>
                <a:gd name="T24" fmla="*/ 1460166 w 5144"/>
                <a:gd name="T25" fmla="*/ 0 h 694"/>
                <a:gd name="T26" fmla="*/ 1682365 w 5144"/>
                <a:gd name="T27" fmla="*/ 3176 h 694"/>
                <a:gd name="T28" fmla="*/ 1920435 w 5144"/>
                <a:gd name="T29" fmla="*/ 9527 h 694"/>
                <a:gd name="T30" fmla="*/ 2177552 w 5144"/>
                <a:gd name="T31" fmla="*/ 22230 h 694"/>
                <a:gd name="T32" fmla="*/ 2450539 w 5144"/>
                <a:gd name="T33" fmla="*/ 38108 h 694"/>
                <a:gd name="T34" fmla="*/ 2739398 w 5144"/>
                <a:gd name="T35" fmla="*/ 63514 h 694"/>
                <a:gd name="T36" fmla="*/ 3047302 w 5144"/>
                <a:gd name="T37" fmla="*/ 92095 h 694"/>
                <a:gd name="T38" fmla="*/ 3374253 w 5144"/>
                <a:gd name="T39" fmla="*/ 127027 h 694"/>
                <a:gd name="T40" fmla="*/ 3717074 w 5144"/>
                <a:gd name="T41" fmla="*/ 168311 h 694"/>
                <a:gd name="T42" fmla="*/ 4078941 w 5144"/>
                <a:gd name="T43" fmla="*/ 219122 h 694"/>
                <a:gd name="T44" fmla="*/ 4456680 w 5144"/>
                <a:gd name="T45" fmla="*/ 276284 h 694"/>
                <a:gd name="T46" fmla="*/ 4853464 w 5144"/>
                <a:gd name="T47" fmla="*/ 342973 h 694"/>
                <a:gd name="T48" fmla="*/ 5269294 w 5144"/>
                <a:gd name="T49" fmla="*/ 422365 h 694"/>
                <a:gd name="T50" fmla="*/ 5704169 w 5144"/>
                <a:gd name="T51" fmla="*/ 508108 h 694"/>
                <a:gd name="T52" fmla="*/ 6158090 w 5144"/>
                <a:gd name="T53" fmla="*/ 603379 h 694"/>
                <a:gd name="T54" fmla="*/ 6631057 w 5144"/>
                <a:gd name="T55" fmla="*/ 711352 h 694"/>
                <a:gd name="T56" fmla="*/ 7123069 w 5144"/>
                <a:gd name="T57" fmla="*/ 828852 h 694"/>
                <a:gd name="T58" fmla="*/ 7634127 w 5144"/>
                <a:gd name="T59" fmla="*/ 959055 h 694"/>
                <a:gd name="T60" fmla="*/ 8164231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45 w 3112"/>
                <a:gd name="T5" fmla="*/ 887779 h 584"/>
                <a:gd name="T6" fmla="*/ 533288 w 3112"/>
                <a:gd name="T7" fmla="*/ 789489 h 584"/>
                <a:gd name="T8" fmla="*/ 803107 w 3112"/>
                <a:gd name="T9" fmla="*/ 722906 h 584"/>
                <a:gd name="T10" fmla="*/ 1114192 w 3112"/>
                <a:gd name="T11" fmla="*/ 649981 h 584"/>
                <a:gd name="T12" fmla="*/ 1460194 w 3112"/>
                <a:gd name="T13" fmla="*/ 570715 h 584"/>
                <a:gd name="T14" fmla="*/ 1831591 w 3112"/>
                <a:gd name="T15" fmla="*/ 485108 h 584"/>
                <a:gd name="T16" fmla="*/ 2225209 w 3112"/>
                <a:gd name="T17" fmla="*/ 402671 h 584"/>
                <a:gd name="T18" fmla="*/ 2628349 w 3112"/>
                <a:gd name="T19" fmla="*/ 320235 h 584"/>
                <a:gd name="T20" fmla="*/ 3041013 w 3112"/>
                <a:gd name="T21" fmla="*/ 244139 h 584"/>
                <a:gd name="T22" fmla="*/ 3450502 w 3112"/>
                <a:gd name="T23" fmla="*/ 171215 h 584"/>
                <a:gd name="T24" fmla="*/ 3653659 w 3112"/>
                <a:gd name="T25" fmla="*/ 139508 h 584"/>
                <a:gd name="T26" fmla="*/ 3850468 w 3112"/>
                <a:gd name="T27" fmla="*/ 107802 h 584"/>
                <a:gd name="T28" fmla="*/ 4047277 w 3112"/>
                <a:gd name="T29" fmla="*/ 82437 h 584"/>
                <a:gd name="T30" fmla="*/ 4237737 w 3112"/>
                <a:gd name="T31" fmla="*/ 57072 h 584"/>
                <a:gd name="T32" fmla="*/ 4425023 w 3112"/>
                <a:gd name="T33" fmla="*/ 38048 h 584"/>
                <a:gd name="T34" fmla="*/ 4602786 w 3112"/>
                <a:gd name="T35" fmla="*/ 22194 h 584"/>
                <a:gd name="T36" fmla="*/ 4774200 w 3112"/>
                <a:gd name="T37" fmla="*/ 9512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2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5"/>
          <p:cNvSpPr/>
          <p:nvPr userDrawn="1"/>
        </p:nvSpPr>
        <p:spPr>
          <a:xfrm>
            <a:off x="4648200" y="3733800"/>
            <a:ext cx="4038600" cy="114300"/>
          </a:xfrm>
          <a:prstGeom prst="rect">
            <a:avLst/>
          </a:prstGeom>
          <a:solidFill>
            <a:srgbClr val="D9EAC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6"/>
          <p:cNvCxnSpPr/>
          <p:nvPr userDrawn="1"/>
        </p:nvCxnSpPr>
        <p:spPr>
          <a:xfrm>
            <a:off x="4648200" y="3740150"/>
            <a:ext cx="4038600" cy="0"/>
          </a:xfrm>
          <a:prstGeom prst="line">
            <a:avLst/>
          </a:prstGeom>
          <a:ln w="38100">
            <a:solidFill>
              <a:srgbClr val="1E6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7"/>
          <p:cNvSpPr txBox="1">
            <a:spLocks noChangeArrowheads="1"/>
          </p:cNvSpPr>
          <p:nvPr userDrawn="1"/>
        </p:nvSpPr>
        <p:spPr bwMode="auto">
          <a:xfrm>
            <a:off x="4572000" y="609600"/>
            <a:ext cx="4267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3000"/>
              </a:lnSpc>
              <a:defRPr/>
            </a:pPr>
            <a:r>
              <a:rPr lang="en-US" sz="3200" b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Introducing Psychology</a:t>
            </a:r>
          </a:p>
          <a:p>
            <a:pPr eaLnBrk="1" hangingPunct="1">
              <a:lnSpc>
                <a:spcPts val="3000"/>
              </a:lnSpc>
              <a:defRPr/>
            </a:pPr>
            <a:r>
              <a:rPr lang="en-US" sz="3200" b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Second Edition</a:t>
            </a:r>
          </a:p>
          <a:p>
            <a:pPr eaLnBrk="1" hangingPunct="1">
              <a:defRPr/>
            </a:pPr>
            <a:r>
              <a:rPr lang="en-US" sz="24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Schacter  ·  Gilbert  ·  Wegner</a:t>
            </a:r>
          </a:p>
        </p:txBody>
      </p:sp>
      <p:sp>
        <p:nvSpPr>
          <p:cNvPr id="15" name="Rectangle 19"/>
          <p:cNvSpPr>
            <a:spLocks noChangeArrowheads="1"/>
          </p:cNvSpPr>
          <p:nvPr userDrawn="1"/>
        </p:nvSpPr>
        <p:spPr bwMode="auto">
          <a:xfrm>
            <a:off x="209550" y="5638800"/>
            <a:ext cx="3886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  <a:cs typeface="Calibri" pitchFamily="34" charset="0"/>
              </a:rPr>
              <a:t>Prepared by</a:t>
            </a:r>
          </a:p>
          <a:p>
            <a:pPr algn="ctr"/>
            <a:r>
              <a:rPr lang="en-US" b="1">
                <a:latin typeface="Calibri" pitchFamily="34" charset="0"/>
                <a:cs typeface="Calibri" pitchFamily="34" charset="0"/>
              </a:rPr>
              <a:t>Melissa S. Terlecki, Ph.D.</a:t>
            </a:r>
          </a:p>
          <a:p>
            <a:pPr algn="ctr"/>
            <a:r>
              <a:rPr lang="en-US" sz="1600" b="1">
                <a:latin typeface="Calibri" pitchFamily="34" charset="0"/>
                <a:cs typeface="Calibri" pitchFamily="34" charset="0"/>
              </a:rPr>
              <a:t>Cabrini College, PA</a:t>
            </a:r>
          </a:p>
        </p:txBody>
      </p:sp>
      <p:pic>
        <p:nvPicPr>
          <p:cNvPr id="16" name="Picture 2" descr="C:\Users\michael\Documents\CityStyle\Worth Publishers\Schacter 2E\SchBr2e_Cover_Front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/>
          </a:blip>
          <a:srcRect t="18976" r="23474"/>
          <a:stretch/>
        </p:blipFill>
        <p:spPr bwMode="auto">
          <a:xfrm>
            <a:off x="381000" y="381000"/>
            <a:ext cx="3733800" cy="471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905000"/>
            <a:ext cx="4038600" cy="1676400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defRPr sz="44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3962400"/>
            <a:ext cx="3818467" cy="1244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ysClr val="windowText" lastClr="000000"/>
                </a:solidFill>
                <a:latin typeface="Franklin Gothic Dem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56352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1E66A5"/>
              </a:gs>
              <a:gs pos="100000">
                <a:srgbClr val="ADAFB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4285695 w 2706"/>
                <a:gd name="T1" fmla="*/ 0 h 640"/>
                <a:gd name="T2" fmla="*/ 4285695 w 2706"/>
                <a:gd name="T3" fmla="*/ 0 h 640"/>
                <a:gd name="T4" fmla="*/ 4104744 w 2706"/>
                <a:gd name="T5" fmla="*/ 28579 h 640"/>
                <a:gd name="T6" fmla="*/ 3920617 w 2706"/>
                <a:gd name="T7" fmla="*/ 60334 h 640"/>
                <a:gd name="T8" fmla="*/ 3733317 w 2706"/>
                <a:gd name="T9" fmla="*/ 95264 h 640"/>
                <a:gd name="T10" fmla="*/ 3539667 w 2706"/>
                <a:gd name="T11" fmla="*/ 130194 h 640"/>
                <a:gd name="T12" fmla="*/ 3342842 w 2706"/>
                <a:gd name="T13" fmla="*/ 171476 h 640"/>
                <a:gd name="T14" fmla="*/ 3139669 w 2706"/>
                <a:gd name="T15" fmla="*/ 212757 h 640"/>
                <a:gd name="T16" fmla="*/ 2933320 w 2706"/>
                <a:gd name="T17" fmla="*/ 260389 h 640"/>
                <a:gd name="T18" fmla="*/ 2720623 w 2706"/>
                <a:gd name="T19" fmla="*/ 308021 h 640"/>
                <a:gd name="T20" fmla="*/ 2720623 w 2706"/>
                <a:gd name="T21" fmla="*/ 308021 h 640"/>
                <a:gd name="T22" fmla="*/ 2336498 w 2706"/>
                <a:gd name="T23" fmla="*/ 400110 h 640"/>
                <a:gd name="T24" fmla="*/ 1961896 w 2706"/>
                <a:gd name="T25" fmla="*/ 482672 h 640"/>
                <a:gd name="T26" fmla="*/ 1603167 w 2706"/>
                <a:gd name="T27" fmla="*/ 558884 h 640"/>
                <a:gd name="T28" fmla="*/ 1257137 w 2706"/>
                <a:gd name="T29" fmla="*/ 631920 h 640"/>
                <a:gd name="T30" fmla="*/ 926980 w 2706"/>
                <a:gd name="T31" fmla="*/ 695429 h 640"/>
                <a:gd name="T32" fmla="*/ 606347 w 2706"/>
                <a:gd name="T33" fmla="*/ 752588 h 640"/>
                <a:gd name="T34" fmla="*/ 298411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48 w 2706"/>
                <a:gd name="T41" fmla="*/ 882782 h 640"/>
                <a:gd name="T42" fmla="*/ 403173 w 2706"/>
                <a:gd name="T43" fmla="*/ 908186 h 640"/>
                <a:gd name="T44" fmla="*/ 593648 w 2706"/>
                <a:gd name="T45" fmla="*/ 930414 h 640"/>
                <a:gd name="T46" fmla="*/ 780949 w 2706"/>
                <a:gd name="T47" fmla="*/ 949467 h 640"/>
                <a:gd name="T48" fmla="*/ 961900 w 2706"/>
                <a:gd name="T49" fmla="*/ 968520 h 640"/>
                <a:gd name="T50" fmla="*/ 1136503 w 2706"/>
                <a:gd name="T51" fmla="*/ 981222 h 640"/>
                <a:gd name="T52" fmla="*/ 1304756 w 2706"/>
                <a:gd name="T53" fmla="*/ 993924 h 640"/>
                <a:gd name="T54" fmla="*/ 1469835 w 2706"/>
                <a:gd name="T55" fmla="*/ 1003450 h 640"/>
                <a:gd name="T56" fmla="*/ 1631739 w 2706"/>
                <a:gd name="T57" fmla="*/ 1009801 h 640"/>
                <a:gd name="T58" fmla="*/ 1787294 w 2706"/>
                <a:gd name="T59" fmla="*/ 1012977 h 640"/>
                <a:gd name="T60" fmla="*/ 1936499 w 2706"/>
                <a:gd name="T61" fmla="*/ 1016152 h 640"/>
                <a:gd name="T62" fmla="*/ 2082530 w 2706"/>
                <a:gd name="T63" fmla="*/ 1016152 h 640"/>
                <a:gd name="T64" fmla="*/ 2225387 w 2706"/>
                <a:gd name="T65" fmla="*/ 1012977 h 640"/>
                <a:gd name="T66" fmla="*/ 2365069 w 2706"/>
                <a:gd name="T67" fmla="*/ 1009801 h 640"/>
                <a:gd name="T68" fmla="*/ 2498402 w 2706"/>
                <a:gd name="T69" fmla="*/ 1003450 h 640"/>
                <a:gd name="T70" fmla="*/ 2628560 w 2706"/>
                <a:gd name="T71" fmla="*/ 993924 h 640"/>
                <a:gd name="T72" fmla="*/ 2752369 w 2706"/>
                <a:gd name="T73" fmla="*/ 984397 h 640"/>
                <a:gd name="T74" fmla="*/ 2876178 w 2706"/>
                <a:gd name="T75" fmla="*/ 971695 h 640"/>
                <a:gd name="T76" fmla="*/ 2993637 w 2706"/>
                <a:gd name="T77" fmla="*/ 955818 h 640"/>
                <a:gd name="T78" fmla="*/ 3111097 w 2706"/>
                <a:gd name="T79" fmla="*/ 939941 h 640"/>
                <a:gd name="T80" fmla="*/ 3222208 w 2706"/>
                <a:gd name="T81" fmla="*/ 920888 h 640"/>
                <a:gd name="T82" fmla="*/ 3333319 w 2706"/>
                <a:gd name="T83" fmla="*/ 901835 h 640"/>
                <a:gd name="T84" fmla="*/ 3438080 w 2706"/>
                <a:gd name="T85" fmla="*/ 879607 h 640"/>
                <a:gd name="T86" fmla="*/ 3542841 w 2706"/>
                <a:gd name="T87" fmla="*/ 857378 h 640"/>
                <a:gd name="T88" fmla="*/ 3644428 w 2706"/>
                <a:gd name="T89" fmla="*/ 831974 h 640"/>
                <a:gd name="T90" fmla="*/ 3742841 w 2706"/>
                <a:gd name="T91" fmla="*/ 806571 h 640"/>
                <a:gd name="T92" fmla="*/ 3838078 w 2706"/>
                <a:gd name="T93" fmla="*/ 777991 h 640"/>
                <a:gd name="T94" fmla="*/ 3933316 w 2706"/>
                <a:gd name="T95" fmla="*/ 749412 h 640"/>
                <a:gd name="T96" fmla="*/ 4114267 w 2706"/>
                <a:gd name="T97" fmla="*/ 685903 h 640"/>
                <a:gd name="T98" fmla="*/ 4288870 w 2706"/>
                <a:gd name="T99" fmla="*/ 619218 h 640"/>
                <a:gd name="T100" fmla="*/ 4288870 w 2706"/>
                <a:gd name="T101" fmla="*/ 619218 h 640"/>
                <a:gd name="T102" fmla="*/ 4295219 w 2706"/>
                <a:gd name="T103" fmla="*/ 616042 h 640"/>
                <a:gd name="T104" fmla="*/ 4295219 w 2706"/>
                <a:gd name="T105" fmla="*/ 616042 h 640"/>
                <a:gd name="T106" fmla="*/ 4295219 w 2706"/>
                <a:gd name="T107" fmla="*/ 0 h 640"/>
                <a:gd name="T108" fmla="*/ 4295219 w 2706"/>
                <a:gd name="T109" fmla="*/ 0 h 640"/>
                <a:gd name="T110" fmla="*/ 4285695 w 2706"/>
                <a:gd name="T111" fmla="*/ 0 h 640"/>
                <a:gd name="T112" fmla="*/ 4285695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8280254 w 5216"/>
                <a:gd name="T1" fmla="*/ 1131992 h 762"/>
                <a:gd name="T2" fmla="*/ 7911960 w 5216"/>
                <a:gd name="T3" fmla="*/ 1087600 h 762"/>
                <a:gd name="T4" fmla="*/ 7108700 w 5216"/>
                <a:gd name="T5" fmla="*/ 967108 h 762"/>
                <a:gd name="T6" fmla="*/ 6213365 w 5216"/>
                <a:gd name="T7" fmla="*/ 805395 h 762"/>
                <a:gd name="T8" fmla="*/ 5216433 w 5216"/>
                <a:gd name="T9" fmla="*/ 592948 h 762"/>
                <a:gd name="T10" fmla="*/ 4676693 w 5216"/>
                <a:gd name="T11" fmla="*/ 469285 h 762"/>
                <a:gd name="T12" fmla="*/ 4257600 w 5216"/>
                <a:gd name="T13" fmla="*/ 374160 h 762"/>
                <a:gd name="T14" fmla="*/ 3857557 w 5216"/>
                <a:gd name="T15" fmla="*/ 291718 h 762"/>
                <a:gd name="T16" fmla="*/ 3476564 w 5216"/>
                <a:gd name="T17" fmla="*/ 221959 h 762"/>
                <a:gd name="T18" fmla="*/ 3111445 w 5216"/>
                <a:gd name="T19" fmla="*/ 161713 h 762"/>
                <a:gd name="T20" fmla="*/ 2762201 w 5216"/>
                <a:gd name="T21" fmla="*/ 114150 h 762"/>
                <a:gd name="T22" fmla="*/ 2117688 w 5216"/>
                <a:gd name="T23" fmla="*/ 44392 h 762"/>
                <a:gd name="T24" fmla="*/ 1539848 w 5216"/>
                <a:gd name="T25" fmla="*/ 6342 h 762"/>
                <a:gd name="T26" fmla="*/ 1022332 w 5216"/>
                <a:gd name="T27" fmla="*/ 0 h 762"/>
                <a:gd name="T28" fmla="*/ 568315 w 5216"/>
                <a:gd name="T29" fmla="*/ 15854 h 762"/>
                <a:gd name="T30" fmla="*/ 174622 w 5216"/>
                <a:gd name="T31" fmla="*/ 50734 h 762"/>
                <a:gd name="T32" fmla="*/ 0 w 5216"/>
                <a:gd name="T33" fmla="*/ 76100 h 762"/>
                <a:gd name="T34" fmla="*/ 498466 w 5216"/>
                <a:gd name="T35" fmla="*/ 136346 h 762"/>
                <a:gd name="T36" fmla="*/ 1035032 w 5216"/>
                <a:gd name="T37" fmla="*/ 221959 h 762"/>
                <a:gd name="T38" fmla="*/ 1609697 w 5216"/>
                <a:gd name="T39" fmla="*/ 332939 h 762"/>
                <a:gd name="T40" fmla="*/ 2225636 w 5216"/>
                <a:gd name="T41" fmla="*/ 469285 h 762"/>
                <a:gd name="T42" fmla="*/ 2787601 w 5216"/>
                <a:gd name="T43" fmla="*/ 599290 h 762"/>
                <a:gd name="T44" fmla="*/ 3822633 w 5216"/>
                <a:gd name="T45" fmla="*/ 818078 h 762"/>
                <a:gd name="T46" fmla="*/ 4298874 w 5216"/>
                <a:gd name="T47" fmla="*/ 906862 h 762"/>
                <a:gd name="T48" fmla="*/ 4749716 w 5216"/>
                <a:gd name="T49" fmla="*/ 982962 h 762"/>
                <a:gd name="T50" fmla="*/ 5175159 w 5216"/>
                <a:gd name="T51" fmla="*/ 1049550 h 762"/>
                <a:gd name="T52" fmla="*/ 5575202 w 5216"/>
                <a:gd name="T53" fmla="*/ 1100283 h 762"/>
                <a:gd name="T54" fmla="*/ 5953020 w 5216"/>
                <a:gd name="T55" fmla="*/ 1144675 h 762"/>
                <a:gd name="T56" fmla="*/ 6308614 w 5216"/>
                <a:gd name="T57" fmla="*/ 1173213 h 762"/>
                <a:gd name="T58" fmla="*/ 6641983 w 5216"/>
                <a:gd name="T59" fmla="*/ 1195409 h 762"/>
                <a:gd name="T60" fmla="*/ 6959477 w 5216"/>
                <a:gd name="T61" fmla="*/ 1208092 h 762"/>
                <a:gd name="T62" fmla="*/ 7254747 w 5216"/>
                <a:gd name="T63" fmla="*/ 1208092 h 762"/>
                <a:gd name="T64" fmla="*/ 7534142 w 5216"/>
                <a:gd name="T65" fmla="*/ 1201750 h 762"/>
                <a:gd name="T66" fmla="*/ 7797663 w 5216"/>
                <a:gd name="T67" fmla="*/ 1185896 h 762"/>
                <a:gd name="T68" fmla="*/ 8045308 w 5216"/>
                <a:gd name="T69" fmla="*/ 1160529 h 762"/>
                <a:gd name="T70" fmla="*/ 8280254 w 5216"/>
                <a:gd name="T71" fmla="*/ 1131992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68 w 5144"/>
                <a:gd name="T5" fmla="*/ 104797 h 694"/>
                <a:gd name="T6" fmla="*/ 114274 w 5144"/>
                <a:gd name="T7" fmla="*/ 88919 h 694"/>
                <a:gd name="T8" fmla="*/ 260290 w 5144"/>
                <a:gd name="T9" fmla="*/ 66689 h 694"/>
                <a:gd name="T10" fmla="*/ 355519 w 5144"/>
                <a:gd name="T11" fmla="*/ 53987 h 694"/>
                <a:gd name="T12" fmla="*/ 466618 w 5144"/>
                <a:gd name="T13" fmla="*/ 41284 h 694"/>
                <a:gd name="T14" fmla="*/ 590415 w 5144"/>
                <a:gd name="T15" fmla="*/ 31757 h 694"/>
                <a:gd name="T16" fmla="*/ 733257 w 5144"/>
                <a:gd name="T17" fmla="*/ 22230 h 694"/>
                <a:gd name="T18" fmla="*/ 888797 w 5144"/>
                <a:gd name="T19" fmla="*/ 12703 h 694"/>
                <a:gd name="T20" fmla="*/ 1063382 w 5144"/>
                <a:gd name="T21" fmla="*/ 6351 h 694"/>
                <a:gd name="T22" fmla="*/ 1253838 w 5144"/>
                <a:gd name="T23" fmla="*/ 3176 h 694"/>
                <a:gd name="T24" fmla="*/ 1460166 w 5144"/>
                <a:gd name="T25" fmla="*/ 0 h 694"/>
                <a:gd name="T26" fmla="*/ 1682365 w 5144"/>
                <a:gd name="T27" fmla="*/ 3176 h 694"/>
                <a:gd name="T28" fmla="*/ 1920435 w 5144"/>
                <a:gd name="T29" fmla="*/ 9527 h 694"/>
                <a:gd name="T30" fmla="*/ 2177552 w 5144"/>
                <a:gd name="T31" fmla="*/ 22230 h 694"/>
                <a:gd name="T32" fmla="*/ 2450539 w 5144"/>
                <a:gd name="T33" fmla="*/ 38108 h 694"/>
                <a:gd name="T34" fmla="*/ 2739398 w 5144"/>
                <a:gd name="T35" fmla="*/ 63514 h 694"/>
                <a:gd name="T36" fmla="*/ 3047302 w 5144"/>
                <a:gd name="T37" fmla="*/ 92095 h 694"/>
                <a:gd name="T38" fmla="*/ 3374253 w 5144"/>
                <a:gd name="T39" fmla="*/ 127027 h 694"/>
                <a:gd name="T40" fmla="*/ 3717074 w 5144"/>
                <a:gd name="T41" fmla="*/ 168311 h 694"/>
                <a:gd name="T42" fmla="*/ 4078941 w 5144"/>
                <a:gd name="T43" fmla="*/ 219122 h 694"/>
                <a:gd name="T44" fmla="*/ 4456680 w 5144"/>
                <a:gd name="T45" fmla="*/ 276284 h 694"/>
                <a:gd name="T46" fmla="*/ 4853464 w 5144"/>
                <a:gd name="T47" fmla="*/ 342973 h 694"/>
                <a:gd name="T48" fmla="*/ 5269294 w 5144"/>
                <a:gd name="T49" fmla="*/ 422365 h 694"/>
                <a:gd name="T50" fmla="*/ 5704169 w 5144"/>
                <a:gd name="T51" fmla="*/ 508108 h 694"/>
                <a:gd name="T52" fmla="*/ 6158090 w 5144"/>
                <a:gd name="T53" fmla="*/ 603379 h 694"/>
                <a:gd name="T54" fmla="*/ 6631057 w 5144"/>
                <a:gd name="T55" fmla="*/ 711352 h 694"/>
                <a:gd name="T56" fmla="*/ 7123069 w 5144"/>
                <a:gd name="T57" fmla="*/ 828852 h 694"/>
                <a:gd name="T58" fmla="*/ 7634127 w 5144"/>
                <a:gd name="T59" fmla="*/ 959055 h 694"/>
                <a:gd name="T60" fmla="*/ 8164231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45 w 3112"/>
                <a:gd name="T5" fmla="*/ 887779 h 584"/>
                <a:gd name="T6" fmla="*/ 533288 w 3112"/>
                <a:gd name="T7" fmla="*/ 789489 h 584"/>
                <a:gd name="T8" fmla="*/ 803107 w 3112"/>
                <a:gd name="T9" fmla="*/ 722906 h 584"/>
                <a:gd name="T10" fmla="*/ 1114192 w 3112"/>
                <a:gd name="T11" fmla="*/ 649981 h 584"/>
                <a:gd name="T12" fmla="*/ 1460194 w 3112"/>
                <a:gd name="T13" fmla="*/ 570715 h 584"/>
                <a:gd name="T14" fmla="*/ 1831591 w 3112"/>
                <a:gd name="T15" fmla="*/ 485108 h 584"/>
                <a:gd name="T16" fmla="*/ 2225209 w 3112"/>
                <a:gd name="T17" fmla="*/ 402671 h 584"/>
                <a:gd name="T18" fmla="*/ 2628349 w 3112"/>
                <a:gd name="T19" fmla="*/ 320235 h 584"/>
                <a:gd name="T20" fmla="*/ 3041013 w 3112"/>
                <a:gd name="T21" fmla="*/ 244139 h 584"/>
                <a:gd name="T22" fmla="*/ 3450502 w 3112"/>
                <a:gd name="T23" fmla="*/ 171215 h 584"/>
                <a:gd name="T24" fmla="*/ 3653659 w 3112"/>
                <a:gd name="T25" fmla="*/ 139508 h 584"/>
                <a:gd name="T26" fmla="*/ 3850468 w 3112"/>
                <a:gd name="T27" fmla="*/ 107802 h 584"/>
                <a:gd name="T28" fmla="*/ 4047277 w 3112"/>
                <a:gd name="T29" fmla="*/ 82437 h 584"/>
                <a:gd name="T30" fmla="*/ 4237737 w 3112"/>
                <a:gd name="T31" fmla="*/ 57072 h 584"/>
                <a:gd name="T32" fmla="*/ 4425023 w 3112"/>
                <a:gd name="T33" fmla="*/ 38048 h 584"/>
                <a:gd name="T34" fmla="*/ 4602786 w 3112"/>
                <a:gd name="T35" fmla="*/ 22194 h 584"/>
                <a:gd name="T36" fmla="*/ 4774200 w 3112"/>
                <a:gd name="T37" fmla="*/ 9512 h 584"/>
                <a:gd name="T38" fmla="*/ 4939265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2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13004800 w 8196"/>
                <a:gd name="T1" fmla="*/ 812800 h 1192"/>
                <a:gd name="T2" fmla="*/ 12763500 w 8196"/>
                <a:gd name="T3" fmla="*/ 904875 h 1192"/>
                <a:gd name="T4" fmla="*/ 12506325 w 8196"/>
                <a:gd name="T5" fmla="*/ 984250 h 1192"/>
                <a:gd name="T6" fmla="*/ 12233275 w 8196"/>
                <a:gd name="T7" fmla="*/ 1057275 h 1192"/>
                <a:gd name="T8" fmla="*/ 11941175 w 8196"/>
                <a:gd name="T9" fmla="*/ 1114425 h 1192"/>
                <a:gd name="T10" fmla="*/ 11623675 w 8196"/>
                <a:gd name="T11" fmla="*/ 1158875 h 1192"/>
                <a:gd name="T12" fmla="*/ 11280775 w 8196"/>
                <a:gd name="T13" fmla="*/ 1190625 h 1192"/>
                <a:gd name="T14" fmla="*/ 10909300 w 8196"/>
                <a:gd name="T15" fmla="*/ 1209675 h 1192"/>
                <a:gd name="T16" fmla="*/ 10506075 w 8196"/>
                <a:gd name="T17" fmla="*/ 1206500 h 1192"/>
                <a:gd name="T18" fmla="*/ 10067925 w 8196"/>
                <a:gd name="T19" fmla="*/ 1190625 h 1192"/>
                <a:gd name="T20" fmla="*/ 9591675 w 8196"/>
                <a:gd name="T21" fmla="*/ 1152525 h 1192"/>
                <a:gd name="T22" fmla="*/ 9074150 w 8196"/>
                <a:gd name="T23" fmla="*/ 1095375 h 1192"/>
                <a:gd name="T24" fmla="*/ 8515350 w 8196"/>
                <a:gd name="T25" fmla="*/ 1019175 h 1192"/>
                <a:gd name="T26" fmla="*/ 7908925 w 8196"/>
                <a:gd name="T27" fmla="*/ 917575 h 1192"/>
                <a:gd name="T28" fmla="*/ 7251700 w 8196"/>
                <a:gd name="T29" fmla="*/ 793750 h 1192"/>
                <a:gd name="T30" fmla="*/ 6543675 w 8196"/>
                <a:gd name="T31" fmla="*/ 644525 h 1192"/>
                <a:gd name="T32" fmla="*/ 5778500 w 8196"/>
                <a:gd name="T33" fmla="*/ 469900 h 1192"/>
                <a:gd name="T34" fmla="*/ 5391150 w 8196"/>
                <a:gd name="T35" fmla="*/ 381000 h 1192"/>
                <a:gd name="T36" fmla="*/ 4657725 w 8196"/>
                <a:gd name="T37" fmla="*/ 234950 h 1192"/>
                <a:gd name="T38" fmla="*/ 3987800 w 8196"/>
                <a:gd name="T39" fmla="*/ 130175 h 1192"/>
                <a:gd name="T40" fmla="*/ 3375025 w 8196"/>
                <a:gd name="T41" fmla="*/ 57150 h 1192"/>
                <a:gd name="T42" fmla="*/ 2819400 w 8196"/>
                <a:gd name="T43" fmla="*/ 15875 h 1192"/>
                <a:gd name="T44" fmla="*/ 2320925 w 8196"/>
                <a:gd name="T45" fmla="*/ 0 h 1192"/>
                <a:gd name="T46" fmla="*/ 1876425 w 8196"/>
                <a:gd name="T47" fmla="*/ 6350 h 1192"/>
                <a:gd name="T48" fmla="*/ 1482725 w 8196"/>
                <a:gd name="T49" fmla="*/ 31750 h 1192"/>
                <a:gd name="T50" fmla="*/ 1136650 w 8196"/>
                <a:gd name="T51" fmla="*/ 69850 h 1192"/>
                <a:gd name="T52" fmla="*/ 841375 w 8196"/>
                <a:gd name="T53" fmla="*/ 117475 h 1192"/>
                <a:gd name="T54" fmla="*/ 593725 w 8196"/>
                <a:gd name="T55" fmla="*/ 171450 h 1192"/>
                <a:gd name="T56" fmla="*/ 393700 w 8196"/>
                <a:gd name="T57" fmla="*/ 228600 h 1192"/>
                <a:gd name="T58" fmla="*/ 234950 w 8196"/>
                <a:gd name="T59" fmla="*/ 279400 h 1192"/>
                <a:gd name="T60" fmla="*/ 76200 w 8196"/>
                <a:gd name="T61" fmla="*/ 342900 h 1192"/>
                <a:gd name="T62" fmla="*/ 0 w 8196"/>
                <a:gd name="T63" fmla="*/ 381000 h 1192"/>
                <a:gd name="T64" fmla="*/ 13004800 w 8196"/>
                <a:gd name="T65" fmla="*/ 1892300 h 1192"/>
                <a:gd name="T66" fmla="*/ 13011150 w 8196"/>
                <a:gd name="T67" fmla="*/ 1882775 h 1192"/>
                <a:gd name="T68" fmla="*/ 13011150 w 8196"/>
                <a:gd name="T69" fmla="*/ 809625 h 1192"/>
                <a:gd name="T70" fmla="*/ 13004800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5"/>
          <p:cNvSpPr/>
          <p:nvPr userDrawn="1"/>
        </p:nvSpPr>
        <p:spPr>
          <a:xfrm>
            <a:off x="4876800" y="2743200"/>
            <a:ext cx="3810000" cy="114300"/>
          </a:xfrm>
          <a:prstGeom prst="rect">
            <a:avLst/>
          </a:prstGeom>
          <a:solidFill>
            <a:srgbClr val="D9EAC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6"/>
          <p:cNvCxnSpPr/>
          <p:nvPr userDrawn="1"/>
        </p:nvCxnSpPr>
        <p:spPr>
          <a:xfrm>
            <a:off x="4876800" y="2743200"/>
            <a:ext cx="3810000" cy="6350"/>
          </a:xfrm>
          <a:prstGeom prst="line">
            <a:avLst/>
          </a:prstGeom>
          <a:ln w="38100">
            <a:solidFill>
              <a:srgbClr val="1E6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328333"/>
          </a:xfrm>
        </p:spPr>
        <p:txBody>
          <a:bodyPr anchor="b">
            <a:normAutofit/>
          </a:bodyPr>
          <a:lstStyle>
            <a:lvl1pPr algn="l">
              <a:lnSpc>
                <a:spcPts val="4400"/>
              </a:lnSpc>
              <a:defRPr sz="44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3048000"/>
            <a:ext cx="3818467" cy="2159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FFFFFF"/>
                </a:solidFill>
                <a:latin typeface="Franklin Gothic Dem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63548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1E66A5"/>
              </a:gs>
              <a:gs pos="100000">
                <a:srgbClr val="ADAFB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Impact" pitchFamily="34" charset="0"/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0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4286461 w 2706"/>
                <a:gd name="T1" fmla="*/ 0 h 640"/>
                <a:gd name="T2" fmla="*/ 4286461 w 2706"/>
                <a:gd name="T3" fmla="*/ 0 h 640"/>
                <a:gd name="T4" fmla="*/ 4105477 w 2706"/>
                <a:gd name="T5" fmla="*/ 28579 h 640"/>
                <a:gd name="T6" fmla="*/ 3921318 w 2706"/>
                <a:gd name="T7" fmla="*/ 60334 h 640"/>
                <a:gd name="T8" fmla="*/ 3733983 w 2706"/>
                <a:gd name="T9" fmla="*/ 95264 h 640"/>
                <a:gd name="T10" fmla="*/ 3540299 w 2706"/>
                <a:gd name="T11" fmla="*/ 130194 h 640"/>
                <a:gd name="T12" fmla="*/ 3343439 w 2706"/>
                <a:gd name="T13" fmla="*/ 171476 h 640"/>
                <a:gd name="T14" fmla="*/ 3140229 w 2706"/>
                <a:gd name="T15" fmla="*/ 212757 h 640"/>
                <a:gd name="T16" fmla="*/ 2933844 w 2706"/>
                <a:gd name="T17" fmla="*/ 260389 h 640"/>
                <a:gd name="T18" fmla="*/ 2721109 w 2706"/>
                <a:gd name="T19" fmla="*/ 308021 h 640"/>
                <a:gd name="T20" fmla="*/ 2721109 w 2706"/>
                <a:gd name="T21" fmla="*/ 308021 h 640"/>
                <a:gd name="T22" fmla="*/ 2336915 w 2706"/>
                <a:gd name="T23" fmla="*/ 400110 h 640"/>
                <a:gd name="T24" fmla="*/ 1962246 w 2706"/>
                <a:gd name="T25" fmla="*/ 482672 h 640"/>
                <a:gd name="T26" fmla="*/ 1603454 w 2706"/>
                <a:gd name="T27" fmla="*/ 558884 h 640"/>
                <a:gd name="T28" fmla="*/ 1257362 w 2706"/>
                <a:gd name="T29" fmla="*/ 631920 h 640"/>
                <a:gd name="T30" fmla="*/ 927146 w 2706"/>
                <a:gd name="T31" fmla="*/ 695429 h 640"/>
                <a:gd name="T32" fmla="*/ 606455 w 2706"/>
                <a:gd name="T33" fmla="*/ 752588 h 640"/>
                <a:gd name="T34" fmla="*/ 298465 w 2706"/>
                <a:gd name="T35" fmla="*/ 806571 h 640"/>
                <a:gd name="T36" fmla="*/ 0 w 2706"/>
                <a:gd name="T37" fmla="*/ 854203 h 640"/>
                <a:gd name="T38" fmla="*/ 0 w 2706"/>
                <a:gd name="T39" fmla="*/ 854203 h 640"/>
                <a:gd name="T40" fmla="*/ 206385 w 2706"/>
                <a:gd name="T41" fmla="*/ 882782 h 640"/>
                <a:gd name="T42" fmla="*/ 403245 w 2706"/>
                <a:gd name="T43" fmla="*/ 908186 h 640"/>
                <a:gd name="T44" fmla="*/ 593754 w 2706"/>
                <a:gd name="T45" fmla="*/ 930414 h 640"/>
                <a:gd name="T46" fmla="*/ 781088 w 2706"/>
                <a:gd name="T47" fmla="*/ 949467 h 640"/>
                <a:gd name="T48" fmla="*/ 962072 w 2706"/>
                <a:gd name="T49" fmla="*/ 968520 h 640"/>
                <a:gd name="T50" fmla="*/ 1136706 w 2706"/>
                <a:gd name="T51" fmla="*/ 981222 h 640"/>
                <a:gd name="T52" fmla="*/ 1304989 w 2706"/>
                <a:gd name="T53" fmla="*/ 993924 h 640"/>
                <a:gd name="T54" fmla="*/ 1470097 w 2706"/>
                <a:gd name="T55" fmla="*/ 1003450 h 640"/>
                <a:gd name="T56" fmla="*/ 1632030 w 2706"/>
                <a:gd name="T57" fmla="*/ 1009801 h 640"/>
                <a:gd name="T58" fmla="*/ 1787613 w 2706"/>
                <a:gd name="T59" fmla="*/ 1012977 h 640"/>
                <a:gd name="T60" fmla="*/ 1936845 w 2706"/>
                <a:gd name="T61" fmla="*/ 1016152 h 640"/>
                <a:gd name="T62" fmla="*/ 2082902 w 2706"/>
                <a:gd name="T63" fmla="*/ 1016152 h 640"/>
                <a:gd name="T64" fmla="*/ 2225784 w 2706"/>
                <a:gd name="T65" fmla="*/ 1012977 h 640"/>
                <a:gd name="T66" fmla="*/ 2365491 w 2706"/>
                <a:gd name="T67" fmla="*/ 1009801 h 640"/>
                <a:gd name="T68" fmla="*/ 2498848 w 2706"/>
                <a:gd name="T69" fmla="*/ 1003450 h 640"/>
                <a:gd name="T70" fmla="*/ 2629029 w 2706"/>
                <a:gd name="T71" fmla="*/ 993924 h 640"/>
                <a:gd name="T72" fmla="*/ 2752860 w 2706"/>
                <a:gd name="T73" fmla="*/ 984397 h 640"/>
                <a:gd name="T74" fmla="*/ 2876691 w 2706"/>
                <a:gd name="T75" fmla="*/ 971695 h 640"/>
                <a:gd name="T76" fmla="*/ 2994172 w 2706"/>
                <a:gd name="T77" fmla="*/ 955818 h 640"/>
                <a:gd name="T78" fmla="*/ 3111653 w 2706"/>
                <a:gd name="T79" fmla="*/ 939941 h 640"/>
                <a:gd name="T80" fmla="*/ 3222783 w 2706"/>
                <a:gd name="T81" fmla="*/ 920888 h 640"/>
                <a:gd name="T82" fmla="*/ 3333914 w 2706"/>
                <a:gd name="T83" fmla="*/ 901835 h 640"/>
                <a:gd name="T84" fmla="*/ 3438694 w 2706"/>
                <a:gd name="T85" fmla="*/ 879607 h 640"/>
                <a:gd name="T86" fmla="*/ 3543474 w 2706"/>
                <a:gd name="T87" fmla="*/ 857378 h 640"/>
                <a:gd name="T88" fmla="*/ 3645079 w 2706"/>
                <a:gd name="T89" fmla="*/ 831974 h 640"/>
                <a:gd name="T90" fmla="*/ 3743509 w 2706"/>
                <a:gd name="T91" fmla="*/ 806571 h 640"/>
                <a:gd name="T92" fmla="*/ 3838764 w 2706"/>
                <a:gd name="T93" fmla="*/ 777991 h 640"/>
                <a:gd name="T94" fmla="*/ 3934018 w 2706"/>
                <a:gd name="T95" fmla="*/ 749412 h 640"/>
                <a:gd name="T96" fmla="*/ 4115002 w 2706"/>
                <a:gd name="T97" fmla="*/ 685903 h 640"/>
                <a:gd name="T98" fmla="*/ 4289636 w 2706"/>
                <a:gd name="T99" fmla="*/ 619218 h 640"/>
                <a:gd name="T100" fmla="*/ 4289636 w 2706"/>
                <a:gd name="T101" fmla="*/ 619218 h 640"/>
                <a:gd name="T102" fmla="*/ 4295986 w 2706"/>
                <a:gd name="T103" fmla="*/ 616042 h 640"/>
                <a:gd name="T104" fmla="*/ 4295986 w 2706"/>
                <a:gd name="T105" fmla="*/ 616042 h 640"/>
                <a:gd name="T106" fmla="*/ 4295986 w 2706"/>
                <a:gd name="T107" fmla="*/ 0 h 640"/>
                <a:gd name="T108" fmla="*/ 4295986 w 2706"/>
                <a:gd name="T109" fmla="*/ 0 h 640"/>
                <a:gd name="T110" fmla="*/ 4286461 w 2706"/>
                <a:gd name="T111" fmla="*/ 0 h 640"/>
                <a:gd name="T112" fmla="*/ 4286461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8279020 w 5216"/>
                <a:gd name="T1" fmla="*/ 1131991 h 762"/>
                <a:gd name="T2" fmla="*/ 7910781 w 5216"/>
                <a:gd name="T3" fmla="*/ 1087599 h 762"/>
                <a:gd name="T4" fmla="*/ 7107640 w 5216"/>
                <a:gd name="T5" fmla="*/ 967107 h 762"/>
                <a:gd name="T6" fmla="*/ 6212439 w 5216"/>
                <a:gd name="T7" fmla="*/ 805394 h 762"/>
                <a:gd name="T8" fmla="*/ 5215656 w 5216"/>
                <a:gd name="T9" fmla="*/ 592948 h 762"/>
                <a:gd name="T10" fmla="*/ 4675996 w 5216"/>
                <a:gd name="T11" fmla="*/ 469285 h 762"/>
                <a:gd name="T12" fmla="*/ 4256965 w 5216"/>
                <a:gd name="T13" fmla="*/ 374159 h 762"/>
                <a:gd name="T14" fmla="*/ 3856982 w 5216"/>
                <a:gd name="T15" fmla="*/ 291718 h 762"/>
                <a:gd name="T16" fmla="*/ 3476046 w 5216"/>
                <a:gd name="T17" fmla="*/ 221959 h 762"/>
                <a:gd name="T18" fmla="*/ 3110981 w 5216"/>
                <a:gd name="T19" fmla="*/ 161713 h 762"/>
                <a:gd name="T20" fmla="*/ 2761790 w 5216"/>
                <a:gd name="T21" fmla="*/ 114150 h 762"/>
                <a:gd name="T22" fmla="*/ 2117372 w 5216"/>
                <a:gd name="T23" fmla="*/ 44392 h 762"/>
                <a:gd name="T24" fmla="*/ 1539618 w 5216"/>
                <a:gd name="T25" fmla="*/ 6342 h 762"/>
                <a:gd name="T26" fmla="*/ 1022180 w 5216"/>
                <a:gd name="T27" fmla="*/ 0 h 762"/>
                <a:gd name="T28" fmla="*/ 568230 w 5216"/>
                <a:gd name="T29" fmla="*/ 15854 h 762"/>
                <a:gd name="T30" fmla="*/ 174596 w 5216"/>
                <a:gd name="T31" fmla="*/ 50733 h 762"/>
                <a:gd name="T32" fmla="*/ 0 w 5216"/>
                <a:gd name="T33" fmla="*/ 76100 h 762"/>
                <a:gd name="T34" fmla="*/ 498392 w 5216"/>
                <a:gd name="T35" fmla="*/ 136346 h 762"/>
                <a:gd name="T36" fmla="*/ 1034878 w 5216"/>
                <a:gd name="T37" fmla="*/ 221959 h 762"/>
                <a:gd name="T38" fmla="*/ 1609457 w 5216"/>
                <a:gd name="T39" fmla="*/ 332938 h 762"/>
                <a:gd name="T40" fmla="*/ 2225304 w 5216"/>
                <a:gd name="T41" fmla="*/ 469285 h 762"/>
                <a:gd name="T42" fmla="*/ 2787185 w 5216"/>
                <a:gd name="T43" fmla="*/ 599289 h 762"/>
                <a:gd name="T44" fmla="*/ 3822063 w 5216"/>
                <a:gd name="T45" fmla="*/ 818077 h 762"/>
                <a:gd name="T46" fmla="*/ 4298234 w 5216"/>
                <a:gd name="T47" fmla="*/ 906861 h 762"/>
                <a:gd name="T48" fmla="*/ 4749008 w 5216"/>
                <a:gd name="T49" fmla="*/ 982961 h 762"/>
                <a:gd name="T50" fmla="*/ 5174388 w 5216"/>
                <a:gd name="T51" fmla="*/ 1049549 h 762"/>
                <a:gd name="T52" fmla="*/ 5574371 w 5216"/>
                <a:gd name="T53" fmla="*/ 1100282 h 762"/>
                <a:gd name="T54" fmla="*/ 5952133 w 5216"/>
                <a:gd name="T55" fmla="*/ 1144674 h 762"/>
                <a:gd name="T56" fmla="*/ 6307674 w 5216"/>
                <a:gd name="T57" fmla="*/ 1173212 h 762"/>
                <a:gd name="T58" fmla="*/ 6640993 w 5216"/>
                <a:gd name="T59" fmla="*/ 1195408 h 762"/>
                <a:gd name="T60" fmla="*/ 6958440 w 5216"/>
                <a:gd name="T61" fmla="*/ 1208091 h 762"/>
                <a:gd name="T62" fmla="*/ 7253666 w 5216"/>
                <a:gd name="T63" fmla="*/ 1208091 h 762"/>
                <a:gd name="T64" fmla="*/ 7533019 w 5216"/>
                <a:gd name="T65" fmla="*/ 1201749 h 762"/>
                <a:gd name="T66" fmla="*/ 7796500 w 5216"/>
                <a:gd name="T67" fmla="*/ 1185895 h 762"/>
                <a:gd name="T68" fmla="*/ 8044109 w 5216"/>
                <a:gd name="T69" fmla="*/ 1160528 h 762"/>
                <a:gd name="T70" fmla="*/ 8279020 w 5216"/>
                <a:gd name="T71" fmla="*/ 1131991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111149 h 694"/>
                <a:gd name="T2" fmla="*/ 0 w 5144"/>
                <a:gd name="T3" fmla="*/ 111149 h 694"/>
                <a:gd name="T4" fmla="*/ 28572 w 5144"/>
                <a:gd name="T5" fmla="*/ 104797 h 694"/>
                <a:gd name="T6" fmla="*/ 114288 w 5144"/>
                <a:gd name="T7" fmla="*/ 88919 h 694"/>
                <a:gd name="T8" fmla="*/ 260322 w 5144"/>
                <a:gd name="T9" fmla="*/ 66689 h 694"/>
                <a:gd name="T10" fmla="*/ 355562 w 5144"/>
                <a:gd name="T11" fmla="*/ 53987 h 694"/>
                <a:gd name="T12" fmla="*/ 466675 w 5144"/>
                <a:gd name="T13" fmla="*/ 41284 h 694"/>
                <a:gd name="T14" fmla="*/ 590486 w 5144"/>
                <a:gd name="T15" fmla="*/ 31757 h 694"/>
                <a:gd name="T16" fmla="*/ 733346 w 5144"/>
                <a:gd name="T17" fmla="*/ 22230 h 694"/>
                <a:gd name="T18" fmla="*/ 888904 w 5144"/>
                <a:gd name="T19" fmla="*/ 12703 h 694"/>
                <a:gd name="T20" fmla="*/ 1063510 w 5144"/>
                <a:gd name="T21" fmla="*/ 6351 h 694"/>
                <a:gd name="T22" fmla="*/ 1253990 w 5144"/>
                <a:gd name="T23" fmla="*/ 3176 h 694"/>
                <a:gd name="T24" fmla="*/ 1460342 w 5144"/>
                <a:gd name="T25" fmla="*/ 0 h 694"/>
                <a:gd name="T26" fmla="*/ 1682568 w 5144"/>
                <a:gd name="T27" fmla="*/ 3176 h 694"/>
                <a:gd name="T28" fmla="*/ 1920668 w 5144"/>
                <a:gd name="T29" fmla="*/ 9527 h 694"/>
                <a:gd name="T30" fmla="*/ 2177815 w 5144"/>
                <a:gd name="T31" fmla="*/ 22230 h 694"/>
                <a:gd name="T32" fmla="*/ 2450836 w 5144"/>
                <a:gd name="T33" fmla="*/ 38108 h 694"/>
                <a:gd name="T34" fmla="*/ 2739729 w 5144"/>
                <a:gd name="T35" fmla="*/ 63514 h 694"/>
                <a:gd name="T36" fmla="*/ 3047671 w 5144"/>
                <a:gd name="T37" fmla="*/ 92095 h 694"/>
                <a:gd name="T38" fmla="*/ 3374661 w 5144"/>
                <a:gd name="T39" fmla="*/ 127027 h 694"/>
                <a:gd name="T40" fmla="*/ 3717524 w 5144"/>
                <a:gd name="T41" fmla="*/ 168311 h 694"/>
                <a:gd name="T42" fmla="*/ 4079435 w 5144"/>
                <a:gd name="T43" fmla="*/ 219122 h 694"/>
                <a:gd name="T44" fmla="*/ 4457219 w 5144"/>
                <a:gd name="T45" fmla="*/ 276284 h 694"/>
                <a:gd name="T46" fmla="*/ 4854051 w 5144"/>
                <a:gd name="T47" fmla="*/ 342973 h 694"/>
                <a:gd name="T48" fmla="*/ 5269931 w 5144"/>
                <a:gd name="T49" fmla="*/ 422365 h 694"/>
                <a:gd name="T50" fmla="*/ 5704859 w 5144"/>
                <a:gd name="T51" fmla="*/ 508108 h 694"/>
                <a:gd name="T52" fmla="*/ 6158835 w 5144"/>
                <a:gd name="T53" fmla="*/ 603379 h 694"/>
                <a:gd name="T54" fmla="*/ 6631859 w 5144"/>
                <a:gd name="T55" fmla="*/ 711352 h 694"/>
                <a:gd name="T56" fmla="*/ 7123931 w 5144"/>
                <a:gd name="T57" fmla="*/ 828852 h 694"/>
                <a:gd name="T58" fmla="*/ 7635051 w 5144"/>
                <a:gd name="T59" fmla="*/ 959055 h 694"/>
                <a:gd name="T60" fmla="*/ 8165219 w 5144"/>
                <a:gd name="T61" fmla="*/ 1101960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925827 h 584"/>
                <a:gd name="T2" fmla="*/ 0 w 3112"/>
                <a:gd name="T3" fmla="*/ 925827 h 584"/>
                <a:gd name="T4" fmla="*/ 142891 w 3112"/>
                <a:gd name="T5" fmla="*/ 887779 h 584"/>
                <a:gd name="T6" fmla="*/ 533460 w 3112"/>
                <a:gd name="T7" fmla="*/ 789489 h 584"/>
                <a:gd name="T8" fmla="*/ 803366 w 3112"/>
                <a:gd name="T9" fmla="*/ 722906 h 584"/>
                <a:gd name="T10" fmla="*/ 1114551 w 3112"/>
                <a:gd name="T11" fmla="*/ 649981 h 584"/>
                <a:gd name="T12" fmla="*/ 1460665 w 3112"/>
                <a:gd name="T13" fmla="*/ 570715 h 584"/>
                <a:gd name="T14" fmla="*/ 1832182 w 3112"/>
                <a:gd name="T15" fmla="*/ 485108 h 584"/>
                <a:gd name="T16" fmla="*/ 2225927 w 3112"/>
                <a:gd name="T17" fmla="*/ 402671 h 584"/>
                <a:gd name="T18" fmla="*/ 2629197 w 3112"/>
                <a:gd name="T19" fmla="*/ 320235 h 584"/>
                <a:gd name="T20" fmla="*/ 3041994 w 3112"/>
                <a:gd name="T21" fmla="*/ 244139 h 584"/>
                <a:gd name="T22" fmla="*/ 3451616 w 3112"/>
                <a:gd name="T23" fmla="*/ 171215 h 584"/>
                <a:gd name="T24" fmla="*/ 3654839 w 3112"/>
                <a:gd name="T25" fmla="*/ 139508 h 584"/>
                <a:gd name="T26" fmla="*/ 3851711 w 3112"/>
                <a:gd name="T27" fmla="*/ 107802 h 584"/>
                <a:gd name="T28" fmla="*/ 4048583 w 3112"/>
                <a:gd name="T29" fmla="*/ 82437 h 584"/>
                <a:gd name="T30" fmla="*/ 4239105 w 3112"/>
                <a:gd name="T31" fmla="*/ 57072 h 584"/>
                <a:gd name="T32" fmla="*/ 4426451 w 3112"/>
                <a:gd name="T33" fmla="*/ 38048 h 584"/>
                <a:gd name="T34" fmla="*/ 4604271 w 3112"/>
                <a:gd name="T35" fmla="*/ 22194 h 584"/>
                <a:gd name="T36" fmla="*/ 4775740 w 3112"/>
                <a:gd name="T37" fmla="*/ 9512 h 584"/>
                <a:gd name="T38" fmla="*/ 4940859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34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13021481 w 8196"/>
                <a:gd name="T1" fmla="*/ 812800 h 1192"/>
                <a:gd name="T2" fmla="*/ 12779871 w 8196"/>
                <a:gd name="T3" fmla="*/ 904875 h 1192"/>
                <a:gd name="T4" fmla="*/ 12522366 w 8196"/>
                <a:gd name="T5" fmla="*/ 984250 h 1192"/>
                <a:gd name="T6" fmla="*/ 12248966 w 8196"/>
                <a:gd name="T7" fmla="*/ 1057275 h 1192"/>
                <a:gd name="T8" fmla="*/ 11956492 w 8196"/>
                <a:gd name="T9" fmla="*/ 1114425 h 1192"/>
                <a:gd name="T10" fmla="*/ 11638584 w 8196"/>
                <a:gd name="T11" fmla="*/ 1158875 h 1192"/>
                <a:gd name="T12" fmla="*/ 11295245 w 8196"/>
                <a:gd name="T13" fmla="*/ 1190625 h 1192"/>
                <a:gd name="T14" fmla="*/ 10923293 w 8196"/>
                <a:gd name="T15" fmla="*/ 1209675 h 1192"/>
                <a:gd name="T16" fmla="*/ 10519551 w 8196"/>
                <a:gd name="T17" fmla="*/ 1206500 h 1192"/>
                <a:gd name="T18" fmla="*/ 10080839 w 8196"/>
                <a:gd name="T19" fmla="*/ 1190625 h 1192"/>
                <a:gd name="T20" fmla="*/ 9603978 w 8196"/>
                <a:gd name="T21" fmla="*/ 1152525 h 1192"/>
                <a:gd name="T22" fmla="*/ 9085789 w 8196"/>
                <a:gd name="T23" fmla="*/ 1095375 h 1192"/>
                <a:gd name="T24" fmla="*/ 8526272 w 8196"/>
                <a:gd name="T25" fmla="*/ 1019175 h 1192"/>
                <a:gd name="T26" fmla="*/ 7919070 w 8196"/>
                <a:gd name="T27" fmla="*/ 917575 h 1192"/>
                <a:gd name="T28" fmla="*/ 7261002 w 8196"/>
                <a:gd name="T29" fmla="*/ 793750 h 1192"/>
                <a:gd name="T30" fmla="*/ 6552068 w 8196"/>
                <a:gd name="T31" fmla="*/ 644525 h 1192"/>
                <a:gd name="T32" fmla="*/ 5785912 w 8196"/>
                <a:gd name="T33" fmla="*/ 469900 h 1192"/>
                <a:gd name="T34" fmla="*/ 5398065 w 8196"/>
                <a:gd name="T35" fmla="*/ 381000 h 1192"/>
                <a:gd name="T36" fmla="*/ 4663699 w 8196"/>
                <a:gd name="T37" fmla="*/ 234950 h 1192"/>
                <a:gd name="T38" fmla="*/ 3992915 w 8196"/>
                <a:gd name="T39" fmla="*/ 130175 h 1192"/>
                <a:gd name="T40" fmla="*/ 3379354 w 8196"/>
                <a:gd name="T41" fmla="*/ 57150 h 1192"/>
                <a:gd name="T42" fmla="*/ 2823016 w 8196"/>
                <a:gd name="T43" fmla="*/ 15875 h 1192"/>
                <a:gd name="T44" fmla="*/ 2323902 w 8196"/>
                <a:gd name="T45" fmla="*/ 0 h 1192"/>
                <a:gd name="T46" fmla="*/ 1878832 w 8196"/>
                <a:gd name="T47" fmla="*/ 6350 h 1192"/>
                <a:gd name="T48" fmla="*/ 1484627 w 8196"/>
                <a:gd name="T49" fmla="*/ 31750 h 1192"/>
                <a:gd name="T50" fmla="*/ 1138108 w 8196"/>
                <a:gd name="T51" fmla="*/ 69850 h 1192"/>
                <a:gd name="T52" fmla="*/ 842454 w 8196"/>
                <a:gd name="T53" fmla="*/ 117475 h 1192"/>
                <a:gd name="T54" fmla="*/ 594487 w 8196"/>
                <a:gd name="T55" fmla="*/ 171450 h 1192"/>
                <a:gd name="T56" fmla="*/ 394205 w 8196"/>
                <a:gd name="T57" fmla="*/ 228600 h 1192"/>
                <a:gd name="T58" fmla="*/ 235251 w 8196"/>
                <a:gd name="T59" fmla="*/ 279400 h 1192"/>
                <a:gd name="T60" fmla="*/ 76298 w 8196"/>
                <a:gd name="T61" fmla="*/ 342900 h 1192"/>
                <a:gd name="T62" fmla="*/ 0 w 8196"/>
                <a:gd name="T63" fmla="*/ 381000 h 1192"/>
                <a:gd name="T64" fmla="*/ 13021481 w 8196"/>
                <a:gd name="T65" fmla="*/ 1892300 h 1192"/>
                <a:gd name="T66" fmla="*/ 13027839 w 8196"/>
                <a:gd name="T67" fmla="*/ 1882775 h 1192"/>
                <a:gd name="T68" fmla="*/ 13027839 w 8196"/>
                <a:gd name="T69" fmla="*/ 809625 h 1192"/>
                <a:gd name="T70" fmla="*/ 13021481 w 8196"/>
                <a:gd name="T71" fmla="*/ 812800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Franklin Gothic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Franklin Gothic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Franklin Gothic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Franklin Gothic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Franklin Gothic Dem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lnSpc>
          <a:spcPts val="2600"/>
        </a:lnSpc>
        <a:spcBef>
          <a:spcPct val="0"/>
        </a:spcBef>
        <a:spcAft>
          <a:spcPts val="1200"/>
        </a:spcAft>
        <a:buClr>
          <a:srgbClr val="1E68A5"/>
        </a:buClr>
        <a:buSzPct val="100000"/>
        <a:buFont typeface="Wingdings" pitchFamily="2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576263" indent="-273050" algn="l" rtl="0" eaLnBrk="0" fontAlgn="base" hangingPunct="0">
        <a:lnSpc>
          <a:spcPts val="2600"/>
        </a:lnSpc>
        <a:spcBef>
          <a:spcPct val="0"/>
        </a:spcBef>
        <a:spcAft>
          <a:spcPts val="1200"/>
        </a:spcAft>
        <a:buClr>
          <a:srgbClr val="1E68A5"/>
        </a:buClr>
        <a:buSzPct val="100000"/>
        <a:buFont typeface="Courier New" pitchFamily="49" charset="0"/>
        <a:buChar char="o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855663" indent="-228600" algn="l" rtl="0" eaLnBrk="0" fontAlgn="base" hangingPunct="0">
        <a:lnSpc>
          <a:spcPts val="2600"/>
        </a:lnSpc>
        <a:spcBef>
          <a:spcPct val="0"/>
        </a:spcBef>
        <a:spcAft>
          <a:spcPts val="1200"/>
        </a:spcAft>
        <a:buClr>
          <a:srgbClr val="1E68A5"/>
        </a:buClr>
        <a:buSzPct val="100000"/>
        <a:buFont typeface="Wingdings" pitchFamily="2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143000" indent="-228600" algn="l" rtl="0" eaLnBrk="0" fontAlgn="base" hangingPunct="0">
        <a:lnSpc>
          <a:spcPts val="2600"/>
        </a:lnSpc>
        <a:spcBef>
          <a:spcPct val="0"/>
        </a:spcBef>
        <a:spcAft>
          <a:spcPts val="1200"/>
        </a:spcAft>
        <a:buClr>
          <a:srgbClr val="1E68A5"/>
        </a:buClr>
        <a:buSzPct val="100000"/>
        <a:buFont typeface="Courier New" pitchFamily="49" charset="0"/>
        <a:buChar char="o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62088" indent="-228600" algn="l" rtl="0" eaLnBrk="0" fontAlgn="base" hangingPunct="0">
        <a:lnSpc>
          <a:spcPts val="2600"/>
        </a:lnSpc>
        <a:spcBef>
          <a:spcPct val="0"/>
        </a:spcBef>
        <a:spcAft>
          <a:spcPts val="1200"/>
        </a:spcAft>
        <a:buClr>
          <a:srgbClr val="1E68A5"/>
        </a:buClr>
        <a:buSzPct val="100000"/>
        <a:buFont typeface="Wingdings" pitchFamily="2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hyperlink" Target="file:///E:\Schacter%20IntroPsych2e%20IR%20FlashDrive\Ch11_Personality\Videos\191_Superego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eZjLymV1gQ&amp;safety_mode=true&amp;persist_safety_mode=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Personality</a:t>
            </a:r>
          </a:p>
        </p:txBody>
      </p:sp>
      <p:sp>
        <p:nvSpPr>
          <p:cNvPr id="10243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3962400"/>
            <a:ext cx="3817938" cy="1244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Chapter 11 Sections 2,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6473825" cy="10969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Psychodynamic Approach: Forces That Lie Beneath Awareness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685800" y="2667000"/>
            <a:ext cx="5105400" cy="304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b="1" smtClean="0"/>
              <a:t>Psychodynamic approach</a:t>
            </a:r>
            <a:r>
              <a:rPr lang="en-US" smtClean="0"/>
              <a:t>: an approach that regards personality as formed by needs, strivings, and desires largely operating outside of awareness—motives that can also produce emotional disorders; developed by Freud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0969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The Structure of the Mind: </a:t>
            </a:r>
            <a:br>
              <a:rPr dirty="0" smtClean="0"/>
            </a:br>
            <a:r>
              <a:rPr dirty="0" smtClean="0"/>
              <a:t>Id, Ego, and Superego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115888" y="1524000"/>
            <a:ext cx="8839200" cy="80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800466" tIns="309711" rIns="800466" bIns="309711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Freud proposed that the mind consists of three independent, interacting, and often conflicting  systems that determine the personality’s structure: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2803525"/>
            <a:ext cx="2743200" cy="3216275"/>
          </a:xfrm>
          <a:prstGeom prst="rect">
            <a:avLst/>
          </a:prstGeom>
          <a:solidFill>
            <a:srgbClr val="D9EAC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91440" bIns="91440" spcCol="1270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Id</a:t>
            </a:r>
            <a:endParaRPr lang="en-US" sz="2400" dirty="0">
              <a:solidFill>
                <a:srgbClr val="1E66A5"/>
              </a:solidFill>
              <a:latin typeface="Calibri" pitchFamily="34" charset="0"/>
              <a:cs typeface="Calibri" pitchFamily="34" charset="0"/>
            </a:endParaRPr>
          </a:p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part of the mind containing the drives present at birth; the source of our bodily needs, wants, desires, and impulses, particularly our sexual and aggressive drives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6600" y="2803525"/>
            <a:ext cx="2743200" cy="3216275"/>
          </a:xfrm>
          <a:prstGeom prst="rect">
            <a:avLst/>
          </a:prstGeom>
          <a:solidFill>
            <a:srgbClr val="D9EAC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91440" bIns="91440" spcCol="1270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Ego</a:t>
            </a:r>
            <a:endParaRPr lang="en-US" sz="2400" dirty="0">
              <a:solidFill>
                <a:srgbClr val="1E66A5"/>
              </a:solidFill>
              <a:latin typeface="Calibri" pitchFamily="34" charset="0"/>
              <a:cs typeface="Calibri" pitchFamily="34" charset="0"/>
            </a:endParaRPr>
          </a:p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component of personality, developed through contact with the external world, that enables us to deal with life’s practical demands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91250" y="2803525"/>
            <a:ext cx="2743200" cy="3216275"/>
          </a:xfrm>
          <a:prstGeom prst="rect">
            <a:avLst/>
          </a:prstGeom>
          <a:solidFill>
            <a:srgbClr val="D9EAC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tIns="91440" bIns="91440" spcCol="1270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400" b="1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Superego</a:t>
            </a:r>
            <a:endParaRPr lang="en-US" sz="2400" dirty="0">
              <a:solidFill>
                <a:srgbClr val="1E66A5"/>
              </a:solidFill>
              <a:latin typeface="Calibri" pitchFamily="34" charset="0"/>
              <a:cs typeface="Calibri" pitchFamily="34" charset="0"/>
            </a:endParaRPr>
          </a:p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mental system that reflects the internalization of cultural rules, mainly learned as parents exercise their authority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814513" y="5740400"/>
            <a:ext cx="6667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None/>
            </a:pPr>
            <a:r>
              <a:rPr lang="en-US" sz="2800" b="1" i="1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How</a:t>
            </a:r>
            <a:r>
              <a:rPr lang="en-US" sz="280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>
                <a:latin typeface="Calibri" pitchFamily="34" charset="0"/>
                <a:cs typeface="Calibri" pitchFamily="34" charset="0"/>
              </a:rPr>
              <a:t>is personality shaped by the interaction of the id, ego, and superego?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06" t="22884" r="31009" b="34962"/>
          <a:stretch>
            <a:fillRect/>
          </a:stretch>
        </p:blipFill>
        <p:spPr bwMode="auto">
          <a:xfrm>
            <a:off x="938213" y="5545138"/>
            <a:ext cx="8763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Content Placeholder 3" descr="Sch2e_12UN16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"/>
            <a:ext cx="7696200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-228600" y="0"/>
            <a:ext cx="91440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1E66A5"/>
                </a:solidFill>
              </a:rPr>
              <a:t>Dealing with Inner </a:t>
            </a:r>
            <a:r>
              <a:rPr lang="en-US" dirty="0" smtClean="0">
                <a:solidFill>
                  <a:srgbClr val="1E66A5"/>
                </a:solidFill>
              </a:rPr>
              <a:t>Conflict</a:t>
            </a:r>
            <a:r>
              <a:rPr lang="en-US" sz="1400" dirty="0" smtClean="0">
                <a:solidFill>
                  <a:srgbClr val="1E66A5"/>
                </a:solidFill>
              </a:rPr>
              <a:t/>
            </a:r>
            <a:br>
              <a:rPr lang="en-US" sz="1400" dirty="0" smtClean="0">
                <a:solidFill>
                  <a:srgbClr val="1E66A5"/>
                </a:solidFill>
              </a:rPr>
            </a:br>
            <a:r>
              <a:rPr lang="en-US" sz="1400" dirty="0" smtClean="0">
                <a:solidFill>
                  <a:srgbClr val="1E66A5"/>
                </a:solidFill>
                <a:hlinkClick r:id="rId3"/>
              </a:rPr>
              <a:t>http</a:t>
            </a:r>
            <a:r>
              <a:rPr lang="en-US" sz="1400" dirty="0" smtClean="0">
                <a:solidFill>
                  <a:srgbClr val="1E66A5"/>
                </a:solidFill>
                <a:hlinkClick r:id="rId3"/>
              </a:rPr>
              <a:t>://www.youtube.com/watch?v=feZjLymV1gQ&amp;safety_mode=true&amp;persist_safety_mode=1</a:t>
            </a:r>
            <a:endParaRPr lang="en-US" dirty="0" smtClean="0">
              <a:solidFill>
                <a:srgbClr val="1E66A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38200"/>
            <a:ext cx="9144000" cy="1219200"/>
          </a:xfrm>
        </p:spPr>
        <p:txBody>
          <a:bodyPr/>
          <a:lstStyle/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sz="2400" dirty="0" smtClean="0"/>
              <a:t>Conflict between the id, ego, and superego causes anxiety.</a:t>
            </a:r>
          </a:p>
          <a:p>
            <a:pPr eaLnBrk="1" hangingPunct="1">
              <a:lnSpc>
                <a:spcPts val="2200"/>
              </a:lnSpc>
              <a:spcAft>
                <a:spcPts val="600"/>
              </a:spcAft>
            </a:pPr>
            <a:r>
              <a:rPr lang="en-US" sz="2400" b="1" dirty="0" smtClean="0"/>
              <a:t>Defense mechanisms</a:t>
            </a:r>
            <a:r>
              <a:rPr lang="en-US" sz="2400" dirty="0" smtClean="0"/>
              <a:t>: unconscious coping mechanisms that reduce the anxiety generated by threats from unacceptable impulses</a:t>
            </a:r>
          </a:p>
        </p:txBody>
      </p:sp>
      <p:sp>
        <p:nvSpPr>
          <p:cNvPr id="7" name="Freeform 6"/>
          <p:cNvSpPr/>
          <p:nvPr/>
        </p:nvSpPr>
        <p:spPr>
          <a:xfrm>
            <a:off x="1905000" y="1851025"/>
            <a:ext cx="7162800" cy="744538"/>
          </a:xfrm>
          <a:custGeom>
            <a:avLst/>
            <a:gdLst>
              <a:gd name="connsiteX0" fmla="*/ 87669 w 526003"/>
              <a:gd name="connsiteY0" fmla="*/ 0 h 6870186"/>
              <a:gd name="connsiteX1" fmla="*/ 438334 w 526003"/>
              <a:gd name="connsiteY1" fmla="*/ 0 h 6870186"/>
              <a:gd name="connsiteX2" fmla="*/ 526003 w 526003"/>
              <a:gd name="connsiteY2" fmla="*/ 87669 h 6870186"/>
              <a:gd name="connsiteX3" fmla="*/ 526003 w 526003"/>
              <a:gd name="connsiteY3" fmla="*/ 6870186 h 6870186"/>
              <a:gd name="connsiteX4" fmla="*/ 526003 w 526003"/>
              <a:gd name="connsiteY4" fmla="*/ 6870186 h 6870186"/>
              <a:gd name="connsiteX5" fmla="*/ 0 w 526003"/>
              <a:gd name="connsiteY5" fmla="*/ 6870186 h 6870186"/>
              <a:gd name="connsiteX6" fmla="*/ 0 w 526003"/>
              <a:gd name="connsiteY6" fmla="*/ 6870186 h 6870186"/>
              <a:gd name="connsiteX7" fmla="*/ 0 w 526003"/>
              <a:gd name="connsiteY7" fmla="*/ 87669 h 6870186"/>
              <a:gd name="connsiteX8" fmla="*/ 87669 w 526003"/>
              <a:gd name="connsiteY8" fmla="*/ 0 h 687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03" h="6870186">
                <a:moveTo>
                  <a:pt x="526003" y="1145059"/>
                </a:moveTo>
                <a:lnTo>
                  <a:pt x="526003" y="5725127"/>
                </a:lnTo>
                <a:cubicBezTo>
                  <a:pt x="526003" y="6357519"/>
                  <a:pt x="522998" y="6870179"/>
                  <a:pt x="519291" y="6870179"/>
                </a:cubicBezTo>
                <a:lnTo>
                  <a:pt x="0" y="6870179"/>
                </a:lnTo>
                <a:lnTo>
                  <a:pt x="0" y="6870179"/>
                </a:lnTo>
                <a:lnTo>
                  <a:pt x="0" y="7"/>
                </a:lnTo>
                <a:lnTo>
                  <a:pt x="0" y="7"/>
                </a:lnTo>
                <a:lnTo>
                  <a:pt x="519291" y="7"/>
                </a:lnTo>
                <a:cubicBezTo>
                  <a:pt x="522998" y="7"/>
                  <a:pt x="526003" y="512667"/>
                  <a:pt x="526003" y="1145059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49502" rIns="273327" bIns="149503" spcCol="1270" anchor="ctr"/>
          <a:lstStyle/>
          <a:p>
            <a:pPr marL="0" lvl="1" defTabSz="1066800"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Supplying a reasonable-sounding explanation for unacceptable feelings and behavior to conceal one’s underlying motives or feelings</a:t>
            </a:r>
          </a:p>
        </p:txBody>
      </p:sp>
      <p:sp>
        <p:nvSpPr>
          <p:cNvPr id="8" name="Freeform 7"/>
          <p:cNvSpPr/>
          <p:nvPr/>
        </p:nvSpPr>
        <p:spPr>
          <a:xfrm>
            <a:off x="0" y="1989138"/>
            <a:ext cx="2057400" cy="468312"/>
          </a:xfrm>
          <a:custGeom>
            <a:avLst/>
            <a:gdLst>
              <a:gd name="connsiteX0" fmla="*/ 0 w 2195945"/>
              <a:gd name="connsiteY0" fmla="*/ 109586 h 657504"/>
              <a:gd name="connsiteX1" fmla="*/ 109586 w 2195945"/>
              <a:gd name="connsiteY1" fmla="*/ 0 h 657504"/>
              <a:gd name="connsiteX2" fmla="*/ 2086359 w 2195945"/>
              <a:gd name="connsiteY2" fmla="*/ 0 h 657504"/>
              <a:gd name="connsiteX3" fmla="*/ 2195945 w 2195945"/>
              <a:gd name="connsiteY3" fmla="*/ 109586 h 657504"/>
              <a:gd name="connsiteX4" fmla="*/ 2195945 w 2195945"/>
              <a:gd name="connsiteY4" fmla="*/ 547918 h 657504"/>
              <a:gd name="connsiteX5" fmla="*/ 2086359 w 2195945"/>
              <a:gd name="connsiteY5" fmla="*/ 657504 h 657504"/>
              <a:gd name="connsiteX6" fmla="*/ 109586 w 2195945"/>
              <a:gd name="connsiteY6" fmla="*/ 657504 h 657504"/>
              <a:gd name="connsiteX7" fmla="*/ 0 w 2195945"/>
              <a:gd name="connsiteY7" fmla="*/ 547918 h 657504"/>
              <a:gd name="connsiteX8" fmla="*/ 0 w 2195945"/>
              <a:gd name="connsiteY8" fmla="*/ 109586 h 65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945" h="657504">
                <a:moveTo>
                  <a:pt x="0" y="109586"/>
                </a:moveTo>
                <a:cubicBezTo>
                  <a:pt x="0" y="49063"/>
                  <a:pt x="49063" y="0"/>
                  <a:pt x="109586" y="0"/>
                </a:cubicBezTo>
                <a:lnTo>
                  <a:pt x="2086359" y="0"/>
                </a:lnTo>
                <a:cubicBezTo>
                  <a:pt x="2146882" y="0"/>
                  <a:pt x="2195945" y="49063"/>
                  <a:pt x="2195945" y="109586"/>
                </a:cubicBezTo>
                <a:lnTo>
                  <a:pt x="2195945" y="547918"/>
                </a:lnTo>
                <a:cubicBezTo>
                  <a:pt x="2195945" y="608441"/>
                  <a:pt x="2146882" y="657504"/>
                  <a:pt x="2086359" y="657504"/>
                </a:cubicBezTo>
                <a:lnTo>
                  <a:pt x="109586" y="657504"/>
                </a:lnTo>
                <a:cubicBezTo>
                  <a:pt x="49063" y="657504"/>
                  <a:pt x="0" y="608441"/>
                  <a:pt x="0" y="547918"/>
                </a:cubicBezTo>
                <a:lnTo>
                  <a:pt x="0" y="109586"/>
                </a:lnTo>
                <a:close/>
              </a:path>
            </a:pathLst>
          </a:custGeom>
          <a:solidFill>
            <a:srgbClr val="1E66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3537" tIns="77817" rIns="123537" bIns="77817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Rationalization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05000" y="2651125"/>
            <a:ext cx="7162800" cy="604838"/>
          </a:xfrm>
          <a:custGeom>
            <a:avLst/>
            <a:gdLst>
              <a:gd name="connsiteX0" fmla="*/ 87669 w 526003"/>
              <a:gd name="connsiteY0" fmla="*/ 0 h 6870186"/>
              <a:gd name="connsiteX1" fmla="*/ 438334 w 526003"/>
              <a:gd name="connsiteY1" fmla="*/ 0 h 6870186"/>
              <a:gd name="connsiteX2" fmla="*/ 526003 w 526003"/>
              <a:gd name="connsiteY2" fmla="*/ 87669 h 6870186"/>
              <a:gd name="connsiteX3" fmla="*/ 526003 w 526003"/>
              <a:gd name="connsiteY3" fmla="*/ 6870186 h 6870186"/>
              <a:gd name="connsiteX4" fmla="*/ 526003 w 526003"/>
              <a:gd name="connsiteY4" fmla="*/ 6870186 h 6870186"/>
              <a:gd name="connsiteX5" fmla="*/ 0 w 526003"/>
              <a:gd name="connsiteY5" fmla="*/ 6870186 h 6870186"/>
              <a:gd name="connsiteX6" fmla="*/ 0 w 526003"/>
              <a:gd name="connsiteY6" fmla="*/ 6870186 h 6870186"/>
              <a:gd name="connsiteX7" fmla="*/ 0 w 526003"/>
              <a:gd name="connsiteY7" fmla="*/ 87669 h 6870186"/>
              <a:gd name="connsiteX8" fmla="*/ 87669 w 526003"/>
              <a:gd name="connsiteY8" fmla="*/ 0 h 687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03" h="6870186">
                <a:moveTo>
                  <a:pt x="526003" y="1145059"/>
                </a:moveTo>
                <a:lnTo>
                  <a:pt x="526003" y="5725127"/>
                </a:lnTo>
                <a:cubicBezTo>
                  <a:pt x="526003" y="6357519"/>
                  <a:pt x="522998" y="6870179"/>
                  <a:pt x="519291" y="6870179"/>
                </a:cubicBezTo>
                <a:lnTo>
                  <a:pt x="0" y="6870179"/>
                </a:lnTo>
                <a:lnTo>
                  <a:pt x="0" y="6870179"/>
                </a:lnTo>
                <a:lnTo>
                  <a:pt x="0" y="7"/>
                </a:lnTo>
                <a:lnTo>
                  <a:pt x="0" y="7"/>
                </a:lnTo>
                <a:lnTo>
                  <a:pt x="519291" y="7"/>
                </a:lnTo>
                <a:cubicBezTo>
                  <a:pt x="522998" y="7"/>
                  <a:pt x="526003" y="512667"/>
                  <a:pt x="526003" y="1145059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49502" rIns="273327" bIns="149503" spcCol="1270" anchor="ctr"/>
          <a:lstStyle/>
          <a:p>
            <a:pPr marL="0" lvl="1" defTabSz="1066800"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Unconsciously replacing threatening inner wishes and fantasies with an exaggerated version of their opposite</a:t>
            </a:r>
          </a:p>
        </p:txBody>
      </p:sp>
      <p:sp>
        <p:nvSpPr>
          <p:cNvPr id="10" name="Freeform 9"/>
          <p:cNvSpPr/>
          <p:nvPr/>
        </p:nvSpPr>
        <p:spPr>
          <a:xfrm>
            <a:off x="-9525" y="2624138"/>
            <a:ext cx="2057400" cy="576262"/>
          </a:xfrm>
          <a:custGeom>
            <a:avLst/>
            <a:gdLst>
              <a:gd name="connsiteX0" fmla="*/ 0 w 2195945"/>
              <a:gd name="connsiteY0" fmla="*/ 109586 h 657504"/>
              <a:gd name="connsiteX1" fmla="*/ 109586 w 2195945"/>
              <a:gd name="connsiteY1" fmla="*/ 0 h 657504"/>
              <a:gd name="connsiteX2" fmla="*/ 2086359 w 2195945"/>
              <a:gd name="connsiteY2" fmla="*/ 0 h 657504"/>
              <a:gd name="connsiteX3" fmla="*/ 2195945 w 2195945"/>
              <a:gd name="connsiteY3" fmla="*/ 109586 h 657504"/>
              <a:gd name="connsiteX4" fmla="*/ 2195945 w 2195945"/>
              <a:gd name="connsiteY4" fmla="*/ 547918 h 657504"/>
              <a:gd name="connsiteX5" fmla="*/ 2086359 w 2195945"/>
              <a:gd name="connsiteY5" fmla="*/ 657504 h 657504"/>
              <a:gd name="connsiteX6" fmla="*/ 109586 w 2195945"/>
              <a:gd name="connsiteY6" fmla="*/ 657504 h 657504"/>
              <a:gd name="connsiteX7" fmla="*/ 0 w 2195945"/>
              <a:gd name="connsiteY7" fmla="*/ 547918 h 657504"/>
              <a:gd name="connsiteX8" fmla="*/ 0 w 2195945"/>
              <a:gd name="connsiteY8" fmla="*/ 109586 h 65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945" h="657504">
                <a:moveTo>
                  <a:pt x="0" y="109586"/>
                </a:moveTo>
                <a:cubicBezTo>
                  <a:pt x="0" y="49063"/>
                  <a:pt x="49063" y="0"/>
                  <a:pt x="109586" y="0"/>
                </a:cubicBezTo>
                <a:lnTo>
                  <a:pt x="2086359" y="0"/>
                </a:lnTo>
                <a:cubicBezTo>
                  <a:pt x="2146882" y="0"/>
                  <a:pt x="2195945" y="49063"/>
                  <a:pt x="2195945" y="109586"/>
                </a:cubicBezTo>
                <a:lnTo>
                  <a:pt x="2195945" y="547918"/>
                </a:lnTo>
                <a:cubicBezTo>
                  <a:pt x="2195945" y="608441"/>
                  <a:pt x="2146882" y="657504"/>
                  <a:pt x="2086359" y="657504"/>
                </a:cubicBezTo>
                <a:lnTo>
                  <a:pt x="109586" y="657504"/>
                </a:lnTo>
                <a:cubicBezTo>
                  <a:pt x="49063" y="657504"/>
                  <a:pt x="0" y="608441"/>
                  <a:pt x="0" y="547918"/>
                </a:cubicBezTo>
                <a:lnTo>
                  <a:pt x="0" y="109586"/>
                </a:lnTo>
                <a:close/>
              </a:path>
            </a:pathLst>
          </a:custGeom>
          <a:solidFill>
            <a:srgbClr val="1E66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3537" tIns="77817" rIns="123537" bIns="77817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Reaction formation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905000" y="3335338"/>
            <a:ext cx="7162800" cy="523875"/>
          </a:xfrm>
          <a:custGeom>
            <a:avLst/>
            <a:gdLst>
              <a:gd name="connsiteX0" fmla="*/ 87669 w 526003"/>
              <a:gd name="connsiteY0" fmla="*/ 0 h 6870186"/>
              <a:gd name="connsiteX1" fmla="*/ 438334 w 526003"/>
              <a:gd name="connsiteY1" fmla="*/ 0 h 6870186"/>
              <a:gd name="connsiteX2" fmla="*/ 526003 w 526003"/>
              <a:gd name="connsiteY2" fmla="*/ 87669 h 6870186"/>
              <a:gd name="connsiteX3" fmla="*/ 526003 w 526003"/>
              <a:gd name="connsiteY3" fmla="*/ 6870186 h 6870186"/>
              <a:gd name="connsiteX4" fmla="*/ 526003 w 526003"/>
              <a:gd name="connsiteY4" fmla="*/ 6870186 h 6870186"/>
              <a:gd name="connsiteX5" fmla="*/ 0 w 526003"/>
              <a:gd name="connsiteY5" fmla="*/ 6870186 h 6870186"/>
              <a:gd name="connsiteX6" fmla="*/ 0 w 526003"/>
              <a:gd name="connsiteY6" fmla="*/ 6870186 h 6870186"/>
              <a:gd name="connsiteX7" fmla="*/ 0 w 526003"/>
              <a:gd name="connsiteY7" fmla="*/ 87669 h 6870186"/>
              <a:gd name="connsiteX8" fmla="*/ 87669 w 526003"/>
              <a:gd name="connsiteY8" fmla="*/ 0 h 687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03" h="6870186">
                <a:moveTo>
                  <a:pt x="526003" y="1145059"/>
                </a:moveTo>
                <a:lnTo>
                  <a:pt x="526003" y="5725127"/>
                </a:lnTo>
                <a:cubicBezTo>
                  <a:pt x="526003" y="6357519"/>
                  <a:pt x="522998" y="6870179"/>
                  <a:pt x="519291" y="6870179"/>
                </a:cubicBezTo>
                <a:lnTo>
                  <a:pt x="0" y="6870179"/>
                </a:lnTo>
                <a:lnTo>
                  <a:pt x="0" y="6870179"/>
                </a:lnTo>
                <a:lnTo>
                  <a:pt x="0" y="7"/>
                </a:lnTo>
                <a:lnTo>
                  <a:pt x="0" y="7"/>
                </a:lnTo>
                <a:lnTo>
                  <a:pt x="519291" y="7"/>
                </a:lnTo>
                <a:cubicBezTo>
                  <a:pt x="522998" y="7"/>
                  <a:pt x="526003" y="512667"/>
                  <a:pt x="526003" y="1145059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49502" rIns="273327" bIns="149503" spcCol="1270" anchor="ctr"/>
          <a:lstStyle/>
          <a:p>
            <a:pPr marL="0" lvl="1" defTabSz="1066800"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Attributing one’s own threatening feelings, motives, or impulses to another person or group</a:t>
            </a:r>
          </a:p>
        </p:txBody>
      </p:sp>
      <p:sp>
        <p:nvSpPr>
          <p:cNvPr id="12" name="Freeform 11"/>
          <p:cNvSpPr/>
          <p:nvPr/>
        </p:nvSpPr>
        <p:spPr>
          <a:xfrm>
            <a:off x="-4763" y="3384550"/>
            <a:ext cx="2057401" cy="427038"/>
          </a:xfrm>
          <a:custGeom>
            <a:avLst/>
            <a:gdLst>
              <a:gd name="connsiteX0" fmla="*/ 0 w 2195945"/>
              <a:gd name="connsiteY0" fmla="*/ 109586 h 657504"/>
              <a:gd name="connsiteX1" fmla="*/ 109586 w 2195945"/>
              <a:gd name="connsiteY1" fmla="*/ 0 h 657504"/>
              <a:gd name="connsiteX2" fmla="*/ 2086359 w 2195945"/>
              <a:gd name="connsiteY2" fmla="*/ 0 h 657504"/>
              <a:gd name="connsiteX3" fmla="*/ 2195945 w 2195945"/>
              <a:gd name="connsiteY3" fmla="*/ 109586 h 657504"/>
              <a:gd name="connsiteX4" fmla="*/ 2195945 w 2195945"/>
              <a:gd name="connsiteY4" fmla="*/ 547918 h 657504"/>
              <a:gd name="connsiteX5" fmla="*/ 2086359 w 2195945"/>
              <a:gd name="connsiteY5" fmla="*/ 657504 h 657504"/>
              <a:gd name="connsiteX6" fmla="*/ 109586 w 2195945"/>
              <a:gd name="connsiteY6" fmla="*/ 657504 h 657504"/>
              <a:gd name="connsiteX7" fmla="*/ 0 w 2195945"/>
              <a:gd name="connsiteY7" fmla="*/ 547918 h 657504"/>
              <a:gd name="connsiteX8" fmla="*/ 0 w 2195945"/>
              <a:gd name="connsiteY8" fmla="*/ 109586 h 65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945" h="657504">
                <a:moveTo>
                  <a:pt x="0" y="109586"/>
                </a:moveTo>
                <a:cubicBezTo>
                  <a:pt x="0" y="49063"/>
                  <a:pt x="49063" y="0"/>
                  <a:pt x="109586" y="0"/>
                </a:cubicBezTo>
                <a:lnTo>
                  <a:pt x="2086359" y="0"/>
                </a:lnTo>
                <a:cubicBezTo>
                  <a:pt x="2146882" y="0"/>
                  <a:pt x="2195945" y="49063"/>
                  <a:pt x="2195945" y="109586"/>
                </a:cubicBezTo>
                <a:lnTo>
                  <a:pt x="2195945" y="547918"/>
                </a:lnTo>
                <a:cubicBezTo>
                  <a:pt x="2195945" y="608441"/>
                  <a:pt x="2146882" y="657504"/>
                  <a:pt x="2086359" y="657504"/>
                </a:cubicBezTo>
                <a:lnTo>
                  <a:pt x="109586" y="657504"/>
                </a:lnTo>
                <a:cubicBezTo>
                  <a:pt x="49063" y="657504"/>
                  <a:pt x="0" y="608441"/>
                  <a:pt x="0" y="547918"/>
                </a:cubicBezTo>
                <a:lnTo>
                  <a:pt x="0" y="109586"/>
                </a:lnTo>
                <a:close/>
              </a:path>
            </a:pathLst>
          </a:custGeom>
          <a:solidFill>
            <a:srgbClr val="1E66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3537" tIns="77817" rIns="123537" bIns="77817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Projection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916113" y="3921125"/>
            <a:ext cx="7162800" cy="744538"/>
          </a:xfrm>
          <a:custGeom>
            <a:avLst/>
            <a:gdLst>
              <a:gd name="connsiteX0" fmla="*/ 87669 w 526003"/>
              <a:gd name="connsiteY0" fmla="*/ 0 h 6870186"/>
              <a:gd name="connsiteX1" fmla="*/ 438334 w 526003"/>
              <a:gd name="connsiteY1" fmla="*/ 0 h 6870186"/>
              <a:gd name="connsiteX2" fmla="*/ 526003 w 526003"/>
              <a:gd name="connsiteY2" fmla="*/ 87669 h 6870186"/>
              <a:gd name="connsiteX3" fmla="*/ 526003 w 526003"/>
              <a:gd name="connsiteY3" fmla="*/ 6870186 h 6870186"/>
              <a:gd name="connsiteX4" fmla="*/ 526003 w 526003"/>
              <a:gd name="connsiteY4" fmla="*/ 6870186 h 6870186"/>
              <a:gd name="connsiteX5" fmla="*/ 0 w 526003"/>
              <a:gd name="connsiteY5" fmla="*/ 6870186 h 6870186"/>
              <a:gd name="connsiteX6" fmla="*/ 0 w 526003"/>
              <a:gd name="connsiteY6" fmla="*/ 6870186 h 6870186"/>
              <a:gd name="connsiteX7" fmla="*/ 0 w 526003"/>
              <a:gd name="connsiteY7" fmla="*/ 87669 h 6870186"/>
              <a:gd name="connsiteX8" fmla="*/ 87669 w 526003"/>
              <a:gd name="connsiteY8" fmla="*/ 0 h 687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03" h="6870186">
                <a:moveTo>
                  <a:pt x="526003" y="1145059"/>
                </a:moveTo>
                <a:lnTo>
                  <a:pt x="526003" y="5725127"/>
                </a:lnTo>
                <a:cubicBezTo>
                  <a:pt x="526003" y="6357519"/>
                  <a:pt x="522998" y="6870179"/>
                  <a:pt x="519291" y="6870179"/>
                </a:cubicBezTo>
                <a:lnTo>
                  <a:pt x="0" y="6870179"/>
                </a:lnTo>
                <a:lnTo>
                  <a:pt x="0" y="6870179"/>
                </a:lnTo>
                <a:lnTo>
                  <a:pt x="0" y="7"/>
                </a:lnTo>
                <a:lnTo>
                  <a:pt x="0" y="7"/>
                </a:lnTo>
                <a:lnTo>
                  <a:pt x="519291" y="7"/>
                </a:lnTo>
                <a:cubicBezTo>
                  <a:pt x="522998" y="7"/>
                  <a:pt x="526003" y="512667"/>
                  <a:pt x="526003" y="1145059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49502" rIns="273327" bIns="149503" spcCol="1270" anchor="ctr"/>
          <a:lstStyle/>
          <a:p>
            <a:pPr marL="0" lvl="1" defTabSz="1066800"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The ego deals with internal conflict and perceived threat by reverting to an immature behavior or earlier stage of development</a:t>
            </a:r>
          </a:p>
        </p:txBody>
      </p:sp>
      <p:sp>
        <p:nvSpPr>
          <p:cNvPr id="14" name="Freeform 13"/>
          <p:cNvSpPr/>
          <p:nvPr/>
        </p:nvSpPr>
        <p:spPr>
          <a:xfrm>
            <a:off x="0" y="4067175"/>
            <a:ext cx="2057400" cy="454025"/>
          </a:xfrm>
          <a:custGeom>
            <a:avLst/>
            <a:gdLst>
              <a:gd name="connsiteX0" fmla="*/ 0 w 2195945"/>
              <a:gd name="connsiteY0" fmla="*/ 109586 h 657504"/>
              <a:gd name="connsiteX1" fmla="*/ 109586 w 2195945"/>
              <a:gd name="connsiteY1" fmla="*/ 0 h 657504"/>
              <a:gd name="connsiteX2" fmla="*/ 2086359 w 2195945"/>
              <a:gd name="connsiteY2" fmla="*/ 0 h 657504"/>
              <a:gd name="connsiteX3" fmla="*/ 2195945 w 2195945"/>
              <a:gd name="connsiteY3" fmla="*/ 109586 h 657504"/>
              <a:gd name="connsiteX4" fmla="*/ 2195945 w 2195945"/>
              <a:gd name="connsiteY4" fmla="*/ 547918 h 657504"/>
              <a:gd name="connsiteX5" fmla="*/ 2086359 w 2195945"/>
              <a:gd name="connsiteY5" fmla="*/ 657504 h 657504"/>
              <a:gd name="connsiteX6" fmla="*/ 109586 w 2195945"/>
              <a:gd name="connsiteY6" fmla="*/ 657504 h 657504"/>
              <a:gd name="connsiteX7" fmla="*/ 0 w 2195945"/>
              <a:gd name="connsiteY7" fmla="*/ 547918 h 657504"/>
              <a:gd name="connsiteX8" fmla="*/ 0 w 2195945"/>
              <a:gd name="connsiteY8" fmla="*/ 109586 h 65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945" h="657504">
                <a:moveTo>
                  <a:pt x="0" y="109586"/>
                </a:moveTo>
                <a:cubicBezTo>
                  <a:pt x="0" y="49063"/>
                  <a:pt x="49063" y="0"/>
                  <a:pt x="109586" y="0"/>
                </a:cubicBezTo>
                <a:lnTo>
                  <a:pt x="2086359" y="0"/>
                </a:lnTo>
                <a:cubicBezTo>
                  <a:pt x="2146882" y="0"/>
                  <a:pt x="2195945" y="49063"/>
                  <a:pt x="2195945" y="109586"/>
                </a:cubicBezTo>
                <a:lnTo>
                  <a:pt x="2195945" y="547918"/>
                </a:lnTo>
                <a:cubicBezTo>
                  <a:pt x="2195945" y="608441"/>
                  <a:pt x="2146882" y="657504"/>
                  <a:pt x="2086359" y="657504"/>
                </a:cubicBezTo>
                <a:lnTo>
                  <a:pt x="109586" y="657504"/>
                </a:lnTo>
                <a:cubicBezTo>
                  <a:pt x="49063" y="657504"/>
                  <a:pt x="0" y="608441"/>
                  <a:pt x="0" y="547918"/>
                </a:cubicBezTo>
                <a:lnTo>
                  <a:pt x="0" y="109586"/>
                </a:lnTo>
                <a:close/>
              </a:path>
            </a:pathLst>
          </a:custGeom>
          <a:solidFill>
            <a:srgbClr val="1E66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3537" tIns="77817" rIns="123537" bIns="77817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Regression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941513" y="4733925"/>
            <a:ext cx="7162800" cy="590550"/>
          </a:xfrm>
          <a:custGeom>
            <a:avLst/>
            <a:gdLst>
              <a:gd name="connsiteX0" fmla="*/ 87669 w 526003"/>
              <a:gd name="connsiteY0" fmla="*/ 0 h 6870186"/>
              <a:gd name="connsiteX1" fmla="*/ 438334 w 526003"/>
              <a:gd name="connsiteY1" fmla="*/ 0 h 6870186"/>
              <a:gd name="connsiteX2" fmla="*/ 526003 w 526003"/>
              <a:gd name="connsiteY2" fmla="*/ 87669 h 6870186"/>
              <a:gd name="connsiteX3" fmla="*/ 526003 w 526003"/>
              <a:gd name="connsiteY3" fmla="*/ 6870186 h 6870186"/>
              <a:gd name="connsiteX4" fmla="*/ 526003 w 526003"/>
              <a:gd name="connsiteY4" fmla="*/ 6870186 h 6870186"/>
              <a:gd name="connsiteX5" fmla="*/ 0 w 526003"/>
              <a:gd name="connsiteY5" fmla="*/ 6870186 h 6870186"/>
              <a:gd name="connsiteX6" fmla="*/ 0 w 526003"/>
              <a:gd name="connsiteY6" fmla="*/ 6870186 h 6870186"/>
              <a:gd name="connsiteX7" fmla="*/ 0 w 526003"/>
              <a:gd name="connsiteY7" fmla="*/ 87669 h 6870186"/>
              <a:gd name="connsiteX8" fmla="*/ 87669 w 526003"/>
              <a:gd name="connsiteY8" fmla="*/ 0 h 687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03" h="6870186">
                <a:moveTo>
                  <a:pt x="526003" y="1145059"/>
                </a:moveTo>
                <a:lnTo>
                  <a:pt x="526003" y="5725127"/>
                </a:lnTo>
                <a:cubicBezTo>
                  <a:pt x="526003" y="6357519"/>
                  <a:pt x="522998" y="6870179"/>
                  <a:pt x="519291" y="6870179"/>
                </a:cubicBezTo>
                <a:lnTo>
                  <a:pt x="0" y="6870179"/>
                </a:lnTo>
                <a:lnTo>
                  <a:pt x="0" y="6870179"/>
                </a:lnTo>
                <a:lnTo>
                  <a:pt x="0" y="7"/>
                </a:lnTo>
                <a:lnTo>
                  <a:pt x="0" y="7"/>
                </a:lnTo>
                <a:lnTo>
                  <a:pt x="519291" y="7"/>
                </a:lnTo>
                <a:cubicBezTo>
                  <a:pt x="522998" y="7"/>
                  <a:pt x="526003" y="512667"/>
                  <a:pt x="526003" y="1145059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49502" rIns="273327" bIns="149503" spcCol="1270" anchor="ctr"/>
          <a:lstStyle/>
          <a:p>
            <a:pPr marL="0" lvl="1" defTabSz="1066800"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Shifting unacceptable wishes or drives to a neutral or less threatening alternative</a:t>
            </a:r>
          </a:p>
        </p:txBody>
      </p:sp>
      <p:sp>
        <p:nvSpPr>
          <p:cNvPr id="16" name="Freeform 15"/>
          <p:cNvSpPr/>
          <p:nvPr/>
        </p:nvSpPr>
        <p:spPr>
          <a:xfrm>
            <a:off x="0" y="4787900"/>
            <a:ext cx="2057400" cy="482600"/>
          </a:xfrm>
          <a:custGeom>
            <a:avLst/>
            <a:gdLst>
              <a:gd name="connsiteX0" fmla="*/ 0 w 2195945"/>
              <a:gd name="connsiteY0" fmla="*/ 109586 h 657504"/>
              <a:gd name="connsiteX1" fmla="*/ 109586 w 2195945"/>
              <a:gd name="connsiteY1" fmla="*/ 0 h 657504"/>
              <a:gd name="connsiteX2" fmla="*/ 2086359 w 2195945"/>
              <a:gd name="connsiteY2" fmla="*/ 0 h 657504"/>
              <a:gd name="connsiteX3" fmla="*/ 2195945 w 2195945"/>
              <a:gd name="connsiteY3" fmla="*/ 109586 h 657504"/>
              <a:gd name="connsiteX4" fmla="*/ 2195945 w 2195945"/>
              <a:gd name="connsiteY4" fmla="*/ 547918 h 657504"/>
              <a:gd name="connsiteX5" fmla="*/ 2086359 w 2195945"/>
              <a:gd name="connsiteY5" fmla="*/ 657504 h 657504"/>
              <a:gd name="connsiteX6" fmla="*/ 109586 w 2195945"/>
              <a:gd name="connsiteY6" fmla="*/ 657504 h 657504"/>
              <a:gd name="connsiteX7" fmla="*/ 0 w 2195945"/>
              <a:gd name="connsiteY7" fmla="*/ 547918 h 657504"/>
              <a:gd name="connsiteX8" fmla="*/ 0 w 2195945"/>
              <a:gd name="connsiteY8" fmla="*/ 109586 h 65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945" h="657504">
                <a:moveTo>
                  <a:pt x="0" y="109586"/>
                </a:moveTo>
                <a:cubicBezTo>
                  <a:pt x="0" y="49063"/>
                  <a:pt x="49063" y="0"/>
                  <a:pt x="109586" y="0"/>
                </a:cubicBezTo>
                <a:lnTo>
                  <a:pt x="2086359" y="0"/>
                </a:lnTo>
                <a:cubicBezTo>
                  <a:pt x="2146882" y="0"/>
                  <a:pt x="2195945" y="49063"/>
                  <a:pt x="2195945" y="109586"/>
                </a:cubicBezTo>
                <a:lnTo>
                  <a:pt x="2195945" y="547918"/>
                </a:lnTo>
                <a:cubicBezTo>
                  <a:pt x="2195945" y="608441"/>
                  <a:pt x="2146882" y="657504"/>
                  <a:pt x="2086359" y="657504"/>
                </a:cubicBezTo>
                <a:lnTo>
                  <a:pt x="109586" y="657504"/>
                </a:lnTo>
                <a:cubicBezTo>
                  <a:pt x="49063" y="657504"/>
                  <a:pt x="0" y="608441"/>
                  <a:pt x="0" y="547918"/>
                </a:cubicBezTo>
                <a:lnTo>
                  <a:pt x="0" y="109586"/>
                </a:lnTo>
                <a:close/>
              </a:path>
            </a:pathLst>
          </a:custGeom>
          <a:solidFill>
            <a:srgbClr val="1E66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3537" tIns="77817" rIns="123537" bIns="77817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Displacement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954213" y="5399088"/>
            <a:ext cx="7162800" cy="744537"/>
          </a:xfrm>
          <a:custGeom>
            <a:avLst/>
            <a:gdLst>
              <a:gd name="connsiteX0" fmla="*/ 87669 w 526003"/>
              <a:gd name="connsiteY0" fmla="*/ 0 h 6870186"/>
              <a:gd name="connsiteX1" fmla="*/ 438334 w 526003"/>
              <a:gd name="connsiteY1" fmla="*/ 0 h 6870186"/>
              <a:gd name="connsiteX2" fmla="*/ 526003 w 526003"/>
              <a:gd name="connsiteY2" fmla="*/ 87669 h 6870186"/>
              <a:gd name="connsiteX3" fmla="*/ 526003 w 526003"/>
              <a:gd name="connsiteY3" fmla="*/ 6870186 h 6870186"/>
              <a:gd name="connsiteX4" fmla="*/ 526003 w 526003"/>
              <a:gd name="connsiteY4" fmla="*/ 6870186 h 6870186"/>
              <a:gd name="connsiteX5" fmla="*/ 0 w 526003"/>
              <a:gd name="connsiteY5" fmla="*/ 6870186 h 6870186"/>
              <a:gd name="connsiteX6" fmla="*/ 0 w 526003"/>
              <a:gd name="connsiteY6" fmla="*/ 6870186 h 6870186"/>
              <a:gd name="connsiteX7" fmla="*/ 0 w 526003"/>
              <a:gd name="connsiteY7" fmla="*/ 87669 h 6870186"/>
              <a:gd name="connsiteX8" fmla="*/ 87669 w 526003"/>
              <a:gd name="connsiteY8" fmla="*/ 0 h 687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03" h="6870186">
                <a:moveTo>
                  <a:pt x="526003" y="1145059"/>
                </a:moveTo>
                <a:lnTo>
                  <a:pt x="526003" y="5725127"/>
                </a:lnTo>
                <a:cubicBezTo>
                  <a:pt x="526003" y="6357519"/>
                  <a:pt x="522998" y="6870179"/>
                  <a:pt x="519291" y="6870179"/>
                </a:cubicBezTo>
                <a:lnTo>
                  <a:pt x="0" y="6870179"/>
                </a:lnTo>
                <a:lnTo>
                  <a:pt x="0" y="6870179"/>
                </a:lnTo>
                <a:lnTo>
                  <a:pt x="0" y="7"/>
                </a:lnTo>
                <a:lnTo>
                  <a:pt x="0" y="7"/>
                </a:lnTo>
                <a:lnTo>
                  <a:pt x="519291" y="7"/>
                </a:lnTo>
                <a:cubicBezTo>
                  <a:pt x="522998" y="7"/>
                  <a:pt x="526003" y="512667"/>
                  <a:pt x="526003" y="1145059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49503" rIns="273327" bIns="149502" spcCol="1270" anchor="ctr"/>
          <a:lstStyle/>
          <a:p>
            <a:pPr marL="0" lvl="1" defTabSz="1066800"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Reduces feelings of threat and anxiety by enabling us unconsciously to take on the characteristics of another person who seems more powerful or able to cope</a:t>
            </a:r>
          </a:p>
        </p:txBody>
      </p:sp>
      <p:sp>
        <p:nvSpPr>
          <p:cNvPr id="18" name="Freeform 17"/>
          <p:cNvSpPr/>
          <p:nvPr/>
        </p:nvSpPr>
        <p:spPr>
          <a:xfrm>
            <a:off x="0" y="5510213"/>
            <a:ext cx="2057400" cy="523875"/>
          </a:xfrm>
          <a:custGeom>
            <a:avLst/>
            <a:gdLst>
              <a:gd name="connsiteX0" fmla="*/ 0 w 2195945"/>
              <a:gd name="connsiteY0" fmla="*/ 109586 h 657504"/>
              <a:gd name="connsiteX1" fmla="*/ 109586 w 2195945"/>
              <a:gd name="connsiteY1" fmla="*/ 0 h 657504"/>
              <a:gd name="connsiteX2" fmla="*/ 2086359 w 2195945"/>
              <a:gd name="connsiteY2" fmla="*/ 0 h 657504"/>
              <a:gd name="connsiteX3" fmla="*/ 2195945 w 2195945"/>
              <a:gd name="connsiteY3" fmla="*/ 109586 h 657504"/>
              <a:gd name="connsiteX4" fmla="*/ 2195945 w 2195945"/>
              <a:gd name="connsiteY4" fmla="*/ 547918 h 657504"/>
              <a:gd name="connsiteX5" fmla="*/ 2086359 w 2195945"/>
              <a:gd name="connsiteY5" fmla="*/ 657504 h 657504"/>
              <a:gd name="connsiteX6" fmla="*/ 109586 w 2195945"/>
              <a:gd name="connsiteY6" fmla="*/ 657504 h 657504"/>
              <a:gd name="connsiteX7" fmla="*/ 0 w 2195945"/>
              <a:gd name="connsiteY7" fmla="*/ 547918 h 657504"/>
              <a:gd name="connsiteX8" fmla="*/ 0 w 2195945"/>
              <a:gd name="connsiteY8" fmla="*/ 109586 h 65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945" h="657504">
                <a:moveTo>
                  <a:pt x="0" y="109586"/>
                </a:moveTo>
                <a:cubicBezTo>
                  <a:pt x="0" y="49063"/>
                  <a:pt x="49063" y="0"/>
                  <a:pt x="109586" y="0"/>
                </a:cubicBezTo>
                <a:lnTo>
                  <a:pt x="2086359" y="0"/>
                </a:lnTo>
                <a:cubicBezTo>
                  <a:pt x="2146882" y="0"/>
                  <a:pt x="2195945" y="49063"/>
                  <a:pt x="2195945" y="109586"/>
                </a:cubicBezTo>
                <a:lnTo>
                  <a:pt x="2195945" y="547918"/>
                </a:lnTo>
                <a:cubicBezTo>
                  <a:pt x="2195945" y="608441"/>
                  <a:pt x="2146882" y="657504"/>
                  <a:pt x="2086359" y="657504"/>
                </a:cubicBezTo>
                <a:lnTo>
                  <a:pt x="109586" y="657504"/>
                </a:lnTo>
                <a:cubicBezTo>
                  <a:pt x="49063" y="657504"/>
                  <a:pt x="0" y="608441"/>
                  <a:pt x="0" y="547918"/>
                </a:cubicBezTo>
                <a:lnTo>
                  <a:pt x="0" y="109586"/>
                </a:lnTo>
                <a:close/>
              </a:path>
            </a:pathLst>
          </a:custGeom>
          <a:solidFill>
            <a:srgbClr val="1E66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3537" tIns="77817" rIns="123537" bIns="77817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Identification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941513" y="6210300"/>
            <a:ext cx="7162800" cy="592138"/>
          </a:xfrm>
          <a:custGeom>
            <a:avLst/>
            <a:gdLst>
              <a:gd name="connsiteX0" fmla="*/ 87669 w 526003"/>
              <a:gd name="connsiteY0" fmla="*/ 0 h 6870186"/>
              <a:gd name="connsiteX1" fmla="*/ 438334 w 526003"/>
              <a:gd name="connsiteY1" fmla="*/ 0 h 6870186"/>
              <a:gd name="connsiteX2" fmla="*/ 526003 w 526003"/>
              <a:gd name="connsiteY2" fmla="*/ 87669 h 6870186"/>
              <a:gd name="connsiteX3" fmla="*/ 526003 w 526003"/>
              <a:gd name="connsiteY3" fmla="*/ 6870186 h 6870186"/>
              <a:gd name="connsiteX4" fmla="*/ 526003 w 526003"/>
              <a:gd name="connsiteY4" fmla="*/ 6870186 h 6870186"/>
              <a:gd name="connsiteX5" fmla="*/ 0 w 526003"/>
              <a:gd name="connsiteY5" fmla="*/ 6870186 h 6870186"/>
              <a:gd name="connsiteX6" fmla="*/ 0 w 526003"/>
              <a:gd name="connsiteY6" fmla="*/ 6870186 h 6870186"/>
              <a:gd name="connsiteX7" fmla="*/ 0 w 526003"/>
              <a:gd name="connsiteY7" fmla="*/ 87669 h 6870186"/>
              <a:gd name="connsiteX8" fmla="*/ 87669 w 526003"/>
              <a:gd name="connsiteY8" fmla="*/ 0 h 687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03" h="6870186">
                <a:moveTo>
                  <a:pt x="526003" y="1145059"/>
                </a:moveTo>
                <a:lnTo>
                  <a:pt x="526003" y="5725127"/>
                </a:lnTo>
                <a:cubicBezTo>
                  <a:pt x="526003" y="6357519"/>
                  <a:pt x="522998" y="6870179"/>
                  <a:pt x="519291" y="6870179"/>
                </a:cubicBezTo>
                <a:lnTo>
                  <a:pt x="0" y="6870179"/>
                </a:lnTo>
                <a:lnTo>
                  <a:pt x="0" y="6870179"/>
                </a:lnTo>
                <a:lnTo>
                  <a:pt x="0" y="7"/>
                </a:lnTo>
                <a:lnTo>
                  <a:pt x="0" y="7"/>
                </a:lnTo>
                <a:lnTo>
                  <a:pt x="519291" y="7"/>
                </a:lnTo>
                <a:cubicBezTo>
                  <a:pt x="522998" y="7"/>
                  <a:pt x="526003" y="512667"/>
                  <a:pt x="526003" y="1145059"/>
                </a:cubicBez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47651" tIns="149503" rIns="273327" bIns="149502" spcCol="1270" anchor="ctr"/>
          <a:lstStyle/>
          <a:p>
            <a:pPr marL="0" lvl="1" defTabSz="1066800" fontAlgn="auto">
              <a:lnSpc>
                <a:spcPts val="1800"/>
              </a:lnSpc>
              <a:spcAft>
                <a:spcPts val="0"/>
              </a:spcAft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Channeling unacceptable sexual or aggressive drives into socially acceptable and culturally enhancing activities</a:t>
            </a:r>
          </a:p>
        </p:txBody>
      </p:sp>
      <p:sp>
        <p:nvSpPr>
          <p:cNvPr id="20" name="Freeform 19"/>
          <p:cNvSpPr/>
          <p:nvPr/>
        </p:nvSpPr>
        <p:spPr>
          <a:xfrm>
            <a:off x="0" y="6262688"/>
            <a:ext cx="2057400" cy="485775"/>
          </a:xfrm>
          <a:custGeom>
            <a:avLst/>
            <a:gdLst>
              <a:gd name="connsiteX0" fmla="*/ 0 w 2195945"/>
              <a:gd name="connsiteY0" fmla="*/ 109586 h 657504"/>
              <a:gd name="connsiteX1" fmla="*/ 109586 w 2195945"/>
              <a:gd name="connsiteY1" fmla="*/ 0 h 657504"/>
              <a:gd name="connsiteX2" fmla="*/ 2086359 w 2195945"/>
              <a:gd name="connsiteY2" fmla="*/ 0 h 657504"/>
              <a:gd name="connsiteX3" fmla="*/ 2195945 w 2195945"/>
              <a:gd name="connsiteY3" fmla="*/ 109586 h 657504"/>
              <a:gd name="connsiteX4" fmla="*/ 2195945 w 2195945"/>
              <a:gd name="connsiteY4" fmla="*/ 547918 h 657504"/>
              <a:gd name="connsiteX5" fmla="*/ 2086359 w 2195945"/>
              <a:gd name="connsiteY5" fmla="*/ 657504 h 657504"/>
              <a:gd name="connsiteX6" fmla="*/ 109586 w 2195945"/>
              <a:gd name="connsiteY6" fmla="*/ 657504 h 657504"/>
              <a:gd name="connsiteX7" fmla="*/ 0 w 2195945"/>
              <a:gd name="connsiteY7" fmla="*/ 547918 h 657504"/>
              <a:gd name="connsiteX8" fmla="*/ 0 w 2195945"/>
              <a:gd name="connsiteY8" fmla="*/ 109586 h 65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945" h="657504">
                <a:moveTo>
                  <a:pt x="0" y="109586"/>
                </a:moveTo>
                <a:cubicBezTo>
                  <a:pt x="0" y="49063"/>
                  <a:pt x="49063" y="0"/>
                  <a:pt x="109586" y="0"/>
                </a:cubicBezTo>
                <a:lnTo>
                  <a:pt x="2086359" y="0"/>
                </a:lnTo>
                <a:cubicBezTo>
                  <a:pt x="2146882" y="0"/>
                  <a:pt x="2195945" y="49063"/>
                  <a:pt x="2195945" y="109586"/>
                </a:cubicBezTo>
                <a:lnTo>
                  <a:pt x="2195945" y="547918"/>
                </a:lnTo>
                <a:cubicBezTo>
                  <a:pt x="2195945" y="608441"/>
                  <a:pt x="2146882" y="657504"/>
                  <a:pt x="2086359" y="657504"/>
                </a:cubicBezTo>
                <a:lnTo>
                  <a:pt x="109586" y="657504"/>
                </a:lnTo>
                <a:cubicBezTo>
                  <a:pt x="49063" y="657504"/>
                  <a:pt x="0" y="608441"/>
                  <a:pt x="0" y="547918"/>
                </a:cubicBezTo>
                <a:lnTo>
                  <a:pt x="0" y="109586"/>
                </a:lnTo>
                <a:close/>
              </a:path>
            </a:pathLst>
          </a:custGeom>
          <a:solidFill>
            <a:srgbClr val="1E66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23537" tIns="77817" rIns="123537" bIns="77817" spcCol="1270" anchor="ctr"/>
          <a:lstStyle/>
          <a:p>
            <a:pPr algn="ctr" defTabSz="1066800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en-US" sz="2200" b="1" dirty="0">
                <a:latin typeface="Calibri" pitchFamily="34" charset="0"/>
                <a:cs typeface="Calibri" pitchFamily="34" charset="0"/>
              </a:rPr>
              <a:t>Sublimation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86200" y="152400"/>
            <a:ext cx="5029200" cy="6553200"/>
          </a:xfrm>
          <a:prstGeom prst="rect">
            <a:avLst/>
          </a:prstGeom>
          <a:solidFill>
            <a:srgbClr val="D9EAC1"/>
          </a:solidFill>
          <a:ln w="76200">
            <a:solidFill>
              <a:srgbClr val="1E66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 idx="4294967295"/>
          </p:nvPr>
        </p:nvSpPr>
        <p:spPr>
          <a:xfrm>
            <a:off x="152400" y="1066800"/>
            <a:ext cx="3581400" cy="1096963"/>
          </a:xfrm>
        </p:spPr>
        <p:txBody>
          <a:bodyPr/>
          <a:lstStyle/>
          <a:p>
            <a:pPr eaLnBrk="1" hangingPunct="1">
              <a:lnSpc>
                <a:spcPts val="2600"/>
              </a:lnSpc>
            </a:pPr>
            <a:r>
              <a:rPr lang="en-US" sz="2800" smtClean="0">
                <a:solidFill>
                  <a:schemeClr val="tx1"/>
                </a:solidFill>
              </a:rPr>
              <a:t>Figure 11.3</a:t>
            </a:r>
            <a:br>
              <a:rPr lang="en-US" sz="2800" smtClean="0">
                <a:solidFill>
                  <a:schemeClr val="tx1"/>
                </a:solidFill>
              </a:rPr>
            </a:br>
            <a:r>
              <a:rPr lang="en-US" sz="2800" smtClean="0">
                <a:solidFill>
                  <a:schemeClr val="tx1"/>
                </a:solidFill>
              </a:rPr>
              <a:t>Decreased Hippocampal Activity During Memory Suppression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53" r="1147"/>
          <a:stretch/>
        </p:blipFill>
        <p:spPr bwMode="auto">
          <a:xfrm>
            <a:off x="4165600" y="347663"/>
            <a:ext cx="4470400" cy="616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5875" y="1281113"/>
            <a:ext cx="905192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Psychosexual stages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distinct early life stages through which personality is formed as children experience sexual pleasures from specific body areas (erotogenic zone), and caregivers redirect or interfere with those pleasures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Psychosexual Stages and the Development of Personality</a:t>
            </a:r>
            <a:endParaRPr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38113" y="2579688"/>
            <a:ext cx="2586037" cy="1708150"/>
            <a:chOff x="138318" y="2579963"/>
            <a:chExt cx="2586514" cy="1707100"/>
          </a:xfrm>
        </p:grpSpPr>
        <p:sp>
          <p:nvSpPr>
            <p:cNvPr id="7" name="Freeform 6"/>
            <p:cNvSpPr/>
            <p:nvPr/>
          </p:nvSpPr>
          <p:spPr>
            <a:xfrm>
              <a:off x="138318" y="2579963"/>
              <a:ext cx="2586514" cy="374420"/>
            </a:xfrm>
            <a:custGeom>
              <a:avLst/>
              <a:gdLst>
                <a:gd name="connsiteX0" fmla="*/ 0 w 1643062"/>
                <a:gd name="connsiteY0" fmla="*/ 0 h 374400"/>
                <a:gd name="connsiteX1" fmla="*/ 1643062 w 1643062"/>
                <a:gd name="connsiteY1" fmla="*/ 0 h 374400"/>
                <a:gd name="connsiteX2" fmla="*/ 1643062 w 1643062"/>
                <a:gd name="connsiteY2" fmla="*/ 374400 h 374400"/>
                <a:gd name="connsiteX3" fmla="*/ 0 w 1643062"/>
                <a:gd name="connsiteY3" fmla="*/ 374400 h 374400"/>
                <a:gd name="connsiteX4" fmla="*/ 0 w 1643062"/>
                <a:gd name="connsiteY4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374400">
                  <a:moveTo>
                    <a:pt x="0" y="0"/>
                  </a:moveTo>
                  <a:lnTo>
                    <a:pt x="1643062" y="0"/>
                  </a:lnTo>
                  <a:lnTo>
                    <a:pt x="1643062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66A5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456" tIns="52832" rIns="92456" bIns="52832" spcCol="1270" anchor="ctr"/>
            <a:lstStyle/>
            <a:p>
              <a:pPr algn="ctr" defTabSz="577850" fontAlgn="auto">
                <a:lnSpc>
                  <a:spcPts val="16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Oral stage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38318" y="2978180"/>
              <a:ext cx="2586514" cy="1308883"/>
            </a:xfrm>
            <a:custGeom>
              <a:avLst/>
              <a:gdLst>
                <a:gd name="connsiteX0" fmla="*/ 0 w 1643062"/>
                <a:gd name="connsiteY0" fmla="*/ 0 h 4572140"/>
                <a:gd name="connsiteX1" fmla="*/ 1643062 w 1643062"/>
                <a:gd name="connsiteY1" fmla="*/ 0 h 4572140"/>
                <a:gd name="connsiteX2" fmla="*/ 1643062 w 1643062"/>
                <a:gd name="connsiteY2" fmla="*/ 4572140 h 4572140"/>
                <a:gd name="connsiteX3" fmla="*/ 0 w 1643062"/>
                <a:gd name="connsiteY3" fmla="*/ 4572140 h 4572140"/>
                <a:gd name="connsiteX4" fmla="*/ 0 w 1643062"/>
                <a:gd name="connsiteY4" fmla="*/ 0 h 457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4572140">
                  <a:moveTo>
                    <a:pt x="0" y="0"/>
                  </a:moveTo>
                  <a:lnTo>
                    <a:pt x="1643062" y="0"/>
                  </a:lnTo>
                  <a:lnTo>
                    <a:pt x="1643062" y="4572140"/>
                  </a:lnTo>
                  <a:lnTo>
                    <a:pt x="0" y="4572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AC1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9342" tIns="69342" rIns="92456" bIns="104013" spcCol="1270"/>
            <a:lstStyle/>
            <a:p>
              <a:pPr marL="0" lvl="1" defTabSz="577850" fontAlgn="auto">
                <a:lnSpc>
                  <a:spcPts val="1600"/>
                </a:lnSpc>
                <a:spcAft>
                  <a:spcPct val="15000"/>
                </a:spcAft>
                <a:defRPr/>
              </a:pPr>
              <a:r>
                <a:rPr lang="en-US" sz="2000" dirty="0">
                  <a:latin typeface="Calibri" pitchFamily="34" charset="0"/>
                  <a:cs typeface="Calibri" pitchFamily="34" charset="0"/>
                </a:rPr>
                <a:t>Experience centers on the pleasures and frustrations associated with the mouth, sucking, and being fed (1</a:t>
              </a:r>
              <a:r>
                <a:rPr lang="en-US" sz="2000" baseline="30000" dirty="0">
                  <a:latin typeface="Calibri" pitchFamily="34" charset="0"/>
                  <a:cs typeface="Calibri" pitchFamily="34" charset="0"/>
                </a:rPr>
                <a:t>st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> stage)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38113" y="4403725"/>
            <a:ext cx="2586037" cy="2149475"/>
            <a:chOff x="138318" y="4403087"/>
            <a:chExt cx="2586514" cy="2150113"/>
          </a:xfrm>
        </p:grpSpPr>
        <p:sp>
          <p:nvSpPr>
            <p:cNvPr id="9" name="Freeform 8"/>
            <p:cNvSpPr/>
            <p:nvPr/>
          </p:nvSpPr>
          <p:spPr>
            <a:xfrm>
              <a:off x="138318" y="4403087"/>
              <a:ext cx="2586514" cy="374761"/>
            </a:xfrm>
            <a:custGeom>
              <a:avLst/>
              <a:gdLst>
                <a:gd name="connsiteX0" fmla="*/ 0 w 1643062"/>
                <a:gd name="connsiteY0" fmla="*/ 0 h 374400"/>
                <a:gd name="connsiteX1" fmla="*/ 1643062 w 1643062"/>
                <a:gd name="connsiteY1" fmla="*/ 0 h 374400"/>
                <a:gd name="connsiteX2" fmla="*/ 1643062 w 1643062"/>
                <a:gd name="connsiteY2" fmla="*/ 374400 h 374400"/>
                <a:gd name="connsiteX3" fmla="*/ 0 w 1643062"/>
                <a:gd name="connsiteY3" fmla="*/ 374400 h 374400"/>
                <a:gd name="connsiteX4" fmla="*/ 0 w 1643062"/>
                <a:gd name="connsiteY4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374400">
                  <a:moveTo>
                    <a:pt x="0" y="0"/>
                  </a:moveTo>
                  <a:lnTo>
                    <a:pt x="1643062" y="0"/>
                  </a:lnTo>
                  <a:lnTo>
                    <a:pt x="1643062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66A5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456" tIns="52832" rIns="92456" bIns="52832" spcCol="1270" anchor="ctr"/>
            <a:lstStyle/>
            <a:p>
              <a:pPr algn="ctr" defTabSz="577850" fontAlgn="auto">
                <a:lnSpc>
                  <a:spcPts val="16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Anal stage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38318" y="4777848"/>
              <a:ext cx="2586514" cy="1775352"/>
            </a:xfrm>
            <a:custGeom>
              <a:avLst/>
              <a:gdLst>
                <a:gd name="connsiteX0" fmla="*/ 0 w 1643062"/>
                <a:gd name="connsiteY0" fmla="*/ 0 h 4572140"/>
                <a:gd name="connsiteX1" fmla="*/ 1643062 w 1643062"/>
                <a:gd name="connsiteY1" fmla="*/ 0 h 4572140"/>
                <a:gd name="connsiteX2" fmla="*/ 1643062 w 1643062"/>
                <a:gd name="connsiteY2" fmla="*/ 4572140 h 4572140"/>
                <a:gd name="connsiteX3" fmla="*/ 0 w 1643062"/>
                <a:gd name="connsiteY3" fmla="*/ 4572140 h 4572140"/>
                <a:gd name="connsiteX4" fmla="*/ 0 w 1643062"/>
                <a:gd name="connsiteY4" fmla="*/ 0 h 457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4572140">
                  <a:moveTo>
                    <a:pt x="0" y="0"/>
                  </a:moveTo>
                  <a:lnTo>
                    <a:pt x="1643062" y="0"/>
                  </a:lnTo>
                  <a:lnTo>
                    <a:pt x="1643062" y="4572140"/>
                  </a:lnTo>
                  <a:lnTo>
                    <a:pt x="0" y="4572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AC1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9342" tIns="69342" rIns="92456" bIns="104013" spcCol="1270"/>
            <a:lstStyle/>
            <a:p>
              <a:pPr marL="0" lvl="1" defTabSz="577850" fontAlgn="auto">
                <a:lnSpc>
                  <a:spcPts val="1600"/>
                </a:lnSpc>
                <a:spcAft>
                  <a:spcPct val="15000"/>
                </a:spcAft>
                <a:defRPr/>
              </a:pPr>
              <a:r>
                <a:rPr lang="en-US" sz="2000" dirty="0">
                  <a:latin typeface="Calibri" pitchFamily="34" charset="0"/>
                  <a:cs typeface="Calibri" pitchFamily="34" charset="0"/>
                </a:rPr>
                <a:t>Dominated by the pleasures and frustrations associated with the anus, retention and expulsion of feces and urine, and toilet training (2</a:t>
              </a:r>
              <a:r>
                <a:rPr lang="en-US" sz="2000" baseline="30000" dirty="0">
                  <a:latin typeface="Calibri" pitchFamily="34" charset="0"/>
                  <a:cs typeface="Calibri" pitchFamily="34" charset="0"/>
                </a:rPr>
                <a:t>nd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> stage)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895600" y="2579688"/>
            <a:ext cx="3276600" cy="3873500"/>
            <a:chOff x="2895601" y="2831848"/>
            <a:chExt cx="3276600" cy="3873752"/>
          </a:xfrm>
        </p:grpSpPr>
        <p:sp>
          <p:nvSpPr>
            <p:cNvPr id="11" name="Freeform 10"/>
            <p:cNvSpPr/>
            <p:nvPr/>
          </p:nvSpPr>
          <p:spPr>
            <a:xfrm>
              <a:off x="2903539" y="2831848"/>
              <a:ext cx="3268662" cy="374674"/>
            </a:xfrm>
            <a:custGeom>
              <a:avLst/>
              <a:gdLst>
                <a:gd name="connsiteX0" fmla="*/ 0 w 1643062"/>
                <a:gd name="connsiteY0" fmla="*/ 0 h 374400"/>
                <a:gd name="connsiteX1" fmla="*/ 1643062 w 1643062"/>
                <a:gd name="connsiteY1" fmla="*/ 0 h 374400"/>
                <a:gd name="connsiteX2" fmla="*/ 1643062 w 1643062"/>
                <a:gd name="connsiteY2" fmla="*/ 374400 h 374400"/>
                <a:gd name="connsiteX3" fmla="*/ 0 w 1643062"/>
                <a:gd name="connsiteY3" fmla="*/ 374400 h 374400"/>
                <a:gd name="connsiteX4" fmla="*/ 0 w 1643062"/>
                <a:gd name="connsiteY4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374400">
                  <a:moveTo>
                    <a:pt x="0" y="0"/>
                  </a:moveTo>
                  <a:lnTo>
                    <a:pt x="1643062" y="0"/>
                  </a:lnTo>
                  <a:lnTo>
                    <a:pt x="1643062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66A5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456" tIns="52832" rIns="92456" bIns="52832" spcCol="1270" anchor="ctr"/>
            <a:lstStyle/>
            <a:p>
              <a:pPr algn="ctr" defTabSz="577850" fontAlgn="auto">
                <a:lnSpc>
                  <a:spcPts val="16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Phallic stage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895601" y="3206522"/>
              <a:ext cx="3276600" cy="3499078"/>
            </a:xfrm>
            <a:custGeom>
              <a:avLst/>
              <a:gdLst>
                <a:gd name="connsiteX0" fmla="*/ 0 w 1643062"/>
                <a:gd name="connsiteY0" fmla="*/ 0 h 4572140"/>
                <a:gd name="connsiteX1" fmla="*/ 1643062 w 1643062"/>
                <a:gd name="connsiteY1" fmla="*/ 0 h 4572140"/>
                <a:gd name="connsiteX2" fmla="*/ 1643062 w 1643062"/>
                <a:gd name="connsiteY2" fmla="*/ 4572140 h 4572140"/>
                <a:gd name="connsiteX3" fmla="*/ 0 w 1643062"/>
                <a:gd name="connsiteY3" fmla="*/ 4572140 h 4572140"/>
                <a:gd name="connsiteX4" fmla="*/ 0 w 1643062"/>
                <a:gd name="connsiteY4" fmla="*/ 0 h 457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4572140">
                  <a:moveTo>
                    <a:pt x="0" y="0"/>
                  </a:moveTo>
                  <a:lnTo>
                    <a:pt x="1643062" y="0"/>
                  </a:lnTo>
                  <a:lnTo>
                    <a:pt x="1643062" y="4572140"/>
                  </a:lnTo>
                  <a:lnTo>
                    <a:pt x="0" y="4572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AC1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9342" tIns="69342" rIns="92456" bIns="104013" spcCol="1270"/>
            <a:lstStyle/>
            <a:p>
              <a:pPr marL="0" lvl="1" defTabSz="577850" fontAlgn="auto">
                <a:lnSpc>
                  <a:spcPts val="1600"/>
                </a:lnSpc>
                <a:spcAft>
                  <a:spcPct val="15000"/>
                </a:spcAft>
                <a:defRPr/>
              </a:pPr>
              <a:r>
                <a:rPr lang="en-US" sz="2000" dirty="0">
                  <a:latin typeface="Calibri" pitchFamily="34" charset="0"/>
                  <a:cs typeface="Calibri" pitchFamily="34" charset="0"/>
                </a:rPr>
                <a:t>Dominated by the pleasure, conflict, and frustration associated with the phallic-genital region as well as coping with powerful incestuous feelings of love, hate, jealousy, and conflict (3</a:t>
              </a:r>
              <a:r>
                <a:rPr lang="en-US" sz="2000" baseline="30000" dirty="0">
                  <a:latin typeface="Calibri" pitchFamily="34" charset="0"/>
                  <a:cs typeface="Calibri" pitchFamily="34" charset="0"/>
                </a:rPr>
                <a:t>rd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> stage)</a:t>
              </a:r>
            </a:p>
            <a:p>
              <a:pPr marL="114300" lvl="2" defTabSz="577850" fontAlgn="auto">
                <a:lnSpc>
                  <a:spcPts val="1600"/>
                </a:lnSpc>
                <a:spcAft>
                  <a:spcPct val="15000"/>
                </a:spcAft>
                <a:defRPr/>
              </a:pP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Oedipus conflict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>: a developmental experience in which a child’s conflicting feelings toward the opposite-sex parent are usually resolved by identifying with the same-sex parent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456363" y="2579688"/>
            <a:ext cx="2586037" cy="1747837"/>
            <a:chOff x="6436152" y="2291396"/>
            <a:chExt cx="2586514" cy="1747205"/>
          </a:xfrm>
        </p:grpSpPr>
        <p:sp>
          <p:nvSpPr>
            <p:cNvPr id="13" name="Freeform 12"/>
            <p:cNvSpPr/>
            <p:nvPr/>
          </p:nvSpPr>
          <p:spPr>
            <a:xfrm>
              <a:off x="6436152" y="2291396"/>
              <a:ext cx="2586514" cy="374515"/>
            </a:xfrm>
            <a:custGeom>
              <a:avLst/>
              <a:gdLst>
                <a:gd name="connsiteX0" fmla="*/ 0 w 1643062"/>
                <a:gd name="connsiteY0" fmla="*/ 0 h 374400"/>
                <a:gd name="connsiteX1" fmla="*/ 1643062 w 1643062"/>
                <a:gd name="connsiteY1" fmla="*/ 0 h 374400"/>
                <a:gd name="connsiteX2" fmla="*/ 1643062 w 1643062"/>
                <a:gd name="connsiteY2" fmla="*/ 374400 h 374400"/>
                <a:gd name="connsiteX3" fmla="*/ 0 w 1643062"/>
                <a:gd name="connsiteY3" fmla="*/ 374400 h 374400"/>
                <a:gd name="connsiteX4" fmla="*/ 0 w 1643062"/>
                <a:gd name="connsiteY4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374400">
                  <a:moveTo>
                    <a:pt x="0" y="0"/>
                  </a:moveTo>
                  <a:lnTo>
                    <a:pt x="1643062" y="0"/>
                  </a:lnTo>
                  <a:lnTo>
                    <a:pt x="1643062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66A5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456" tIns="52832" rIns="92456" bIns="52832" spcCol="1270" anchor="ctr"/>
            <a:lstStyle/>
            <a:p>
              <a:pPr algn="ctr" defTabSz="577850" fontAlgn="auto">
                <a:lnSpc>
                  <a:spcPts val="16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Latency stage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36152" y="2684954"/>
              <a:ext cx="2586514" cy="1353647"/>
            </a:xfrm>
            <a:custGeom>
              <a:avLst/>
              <a:gdLst>
                <a:gd name="connsiteX0" fmla="*/ 0 w 1643062"/>
                <a:gd name="connsiteY0" fmla="*/ 0 h 4572140"/>
                <a:gd name="connsiteX1" fmla="*/ 1643062 w 1643062"/>
                <a:gd name="connsiteY1" fmla="*/ 0 h 4572140"/>
                <a:gd name="connsiteX2" fmla="*/ 1643062 w 1643062"/>
                <a:gd name="connsiteY2" fmla="*/ 4572140 h 4572140"/>
                <a:gd name="connsiteX3" fmla="*/ 0 w 1643062"/>
                <a:gd name="connsiteY3" fmla="*/ 4572140 h 4572140"/>
                <a:gd name="connsiteX4" fmla="*/ 0 w 1643062"/>
                <a:gd name="connsiteY4" fmla="*/ 0 h 457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4572140">
                  <a:moveTo>
                    <a:pt x="0" y="0"/>
                  </a:moveTo>
                  <a:lnTo>
                    <a:pt x="1643062" y="0"/>
                  </a:lnTo>
                  <a:lnTo>
                    <a:pt x="1643062" y="4572140"/>
                  </a:lnTo>
                  <a:lnTo>
                    <a:pt x="0" y="4572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AC1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9342" tIns="69342" rIns="92456" bIns="104013" spcCol="1270"/>
            <a:lstStyle/>
            <a:p>
              <a:pPr marL="0" lvl="1" defTabSz="577850" fontAlgn="auto">
                <a:lnSpc>
                  <a:spcPts val="1600"/>
                </a:lnSpc>
                <a:spcAft>
                  <a:spcPct val="15000"/>
                </a:spcAft>
                <a:defRPr/>
              </a:pPr>
              <a:r>
                <a:rPr lang="en-US" sz="2000" dirty="0">
                  <a:latin typeface="Calibri" pitchFamily="34" charset="0"/>
                  <a:cs typeface="Calibri" pitchFamily="34" charset="0"/>
                </a:rPr>
                <a:t>Primary focus is on the further development of intellectual, creative, interpersonal, and athletic skills (4</a:t>
              </a:r>
              <a:r>
                <a:rPr lang="en-US" sz="2000" baseline="30000" dirty="0">
                  <a:latin typeface="Calibri" pitchFamily="34" charset="0"/>
                  <a:cs typeface="Calibri" pitchFamily="34" charset="0"/>
                </a:rPr>
                <a:t>th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> stage)</a:t>
              </a:r>
            </a:p>
          </p:txBody>
        </p:sp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6440488" y="4411663"/>
            <a:ext cx="2587625" cy="2293937"/>
            <a:chOff x="6441225" y="4530114"/>
            <a:chExt cx="2586514" cy="2294107"/>
          </a:xfrm>
        </p:grpSpPr>
        <p:sp>
          <p:nvSpPr>
            <p:cNvPr id="15" name="Freeform 14"/>
            <p:cNvSpPr/>
            <p:nvPr/>
          </p:nvSpPr>
          <p:spPr>
            <a:xfrm>
              <a:off x="6441225" y="4530114"/>
              <a:ext cx="2586514" cy="374678"/>
            </a:xfrm>
            <a:custGeom>
              <a:avLst/>
              <a:gdLst>
                <a:gd name="connsiteX0" fmla="*/ 0 w 1643062"/>
                <a:gd name="connsiteY0" fmla="*/ 0 h 374400"/>
                <a:gd name="connsiteX1" fmla="*/ 1643062 w 1643062"/>
                <a:gd name="connsiteY1" fmla="*/ 0 h 374400"/>
                <a:gd name="connsiteX2" fmla="*/ 1643062 w 1643062"/>
                <a:gd name="connsiteY2" fmla="*/ 374400 h 374400"/>
                <a:gd name="connsiteX3" fmla="*/ 0 w 1643062"/>
                <a:gd name="connsiteY3" fmla="*/ 374400 h 374400"/>
                <a:gd name="connsiteX4" fmla="*/ 0 w 1643062"/>
                <a:gd name="connsiteY4" fmla="*/ 0 h 37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374400">
                  <a:moveTo>
                    <a:pt x="0" y="0"/>
                  </a:moveTo>
                  <a:lnTo>
                    <a:pt x="1643062" y="0"/>
                  </a:lnTo>
                  <a:lnTo>
                    <a:pt x="1643062" y="374400"/>
                  </a:lnTo>
                  <a:lnTo>
                    <a:pt x="0" y="374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66A5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2456" tIns="52832" rIns="92456" bIns="52832" spcCol="1270" anchor="ctr"/>
            <a:lstStyle/>
            <a:p>
              <a:pPr algn="ctr" defTabSz="577850" fontAlgn="auto">
                <a:lnSpc>
                  <a:spcPts val="16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latin typeface="Calibri" pitchFamily="34" charset="0"/>
                  <a:cs typeface="Calibri" pitchFamily="34" charset="0"/>
                </a:rPr>
                <a:t>Genital stage</a:t>
              </a:r>
              <a:endParaRPr lang="en-US" sz="20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441225" y="4904792"/>
              <a:ext cx="2586514" cy="1919429"/>
            </a:xfrm>
            <a:custGeom>
              <a:avLst/>
              <a:gdLst>
                <a:gd name="connsiteX0" fmla="*/ 0 w 1643062"/>
                <a:gd name="connsiteY0" fmla="*/ 0 h 4572140"/>
                <a:gd name="connsiteX1" fmla="*/ 1643062 w 1643062"/>
                <a:gd name="connsiteY1" fmla="*/ 0 h 4572140"/>
                <a:gd name="connsiteX2" fmla="*/ 1643062 w 1643062"/>
                <a:gd name="connsiteY2" fmla="*/ 4572140 h 4572140"/>
                <a:gd name="connsiteX3" fmla="*/ 0 w 1643062"/>
                <a:gd name="connsiteY3" fmla="*/ 4572140 h 4572140"/>
                <a:gd name="connsiteX4" fmla="*/ 0 w 1643062"/>
                <a:gd name="connsiteY4" fmla="*/ 0 h 457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062" h="4572140">
                  <a:moveTo>
                    <a:pt x="0" y="0"/>
                  </a:moveTo>
                  <a:lnTo>
                    <a:pt x="1643062" y="0"/>
                  </a:lnTo>
                  <a:lnTo>
                    <a:pt x="1643062" y="4572140"/>
                  </a:lnTo>
                  <a:lnTo>
                    <a:pt x="0" y="4572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AC1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9342" tIns="69342" rIns="92456" bIns="104013" spcCol="1270"/>
            <a:lstStyle/>
            <a:p>
              <a:pPr marL="0" lvl="1" defTabSz="577850" fontAlgn="auto">
                <a:lnSpc>
                  <a:spcPts val="1600"/>
                </a:lnSpc>
                <a:spcAft>
                  <a:spcPct val="15000"/>
                </a:spcAft>
                <a:defRPr/>
              </a:pPr>
              <a:r>
                <a:rPr lang="en-US" sz="2000" dirty="0">
                  <a:latin typeface="Calibri" pitchFamily="34" charset="0"/>
                  <a:cs typeface="Calibri" pitchFamily="34" charset="0"/>
                </a:rPr>
                <a:t>A time for coming together of the mature adult personality with a capacity to love, work, and relate to others in a mutually satisfying and reciprocal manner (5</a:t>
              </a:r>
              <a:r>
                <a:rPr lang="en-US" sz="2000" baseline="30000" dirty="0">
                  <a:latin typeface="Calibri" pitchFamily="34" charset="0"/>
                  <a:cs typeface="Calibri" pitchFamily="34" charset="0"/>
                </a:rPr>
                <a:t>th</a:t>
              </a:r>
              <a:r>
                <a:rPr lang="en-US" sz="2000" dirty="0">
                  <a:latin typeface="Calibri" pitchFamily="34" charset="0"/>
                  <a:cs typeface="Calibri" pitchFamily="34" charset="0"/>
                </a:rPr>
                <a:t> and last stage)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594475" y="1350963"/>
            <a:ext cx="254952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None/>
            </a:pPr>
            <a:r>
              <a:rPr lang="en-US" sz="2800" b="1" i="1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Why</a:t>
            </a:r>
            <a:r>
              <a:rPr lang="en-US" sz="280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>
                <a:latin typeface="Calibri" pitchFamily="34" charset="0"/>
                <a:cs typeface="Calibri" pitchFamily="34" charset="0"/>
              </a:rPr>
              <a:t>do critics say Freud’s psychosexual stages are more interpretation than explanation?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06" t="22884" r="31009" b="34962"/>
          <a:stretch>
            <a:fillRect/>
          </a:stretch>
        </p:blipFill>
        <p:spPr bwMode="auto">
          <a:xfrm>
            <a:off x="5791200" y="1143000"/>
            <a:ext cx="8778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658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0969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The Trait Approach 11.2: </a:t>
            </a:r>
            <a:br>
              <a:rPr dirty="0" smtClean="0"/>
            </a:br>
            <a:r>
              <a:rPr sz="3600" dirty="0" smtClean="0">
                <a:solidFill>
                  <a:schemeClr val="tx1"/>
                </a:solidFill>
              </a:rPr>
              <a:t>Identifying Patterns of Behavior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b="1" dirty="0" smtClean="0"/>
              <a:t>Trait</a:t>
            </a:r>
            <a:r>
              <a:rPr lang="en-US" dirty="0" smtClean="0"/>
              <a:t>: a relatively stable disposition to behave in a particular and consistent way; described by </a:t>
            </a:r>
            <a:r>
              <a:rPr lang="en-US" b="1" dirty="0" smtClean="0"/>
              <a:t>Gordon </a:t>
            </a:r>
            <a:r>
              <a:rPr lang="en-US" b="1" dirty="0" err="1" smtClean="0"/>
              <a:t>Allport</a:t>
            </a:r>
            <a:r>
              <a:rPr lang="en-US" b="1" dirty="0" smtClean="0"/>
              <a:t> (1897-1967)</a:t>
            </a:r>
            <a:endParaRPr lang="en-US" dirty="0" smtClean="0"/>
          </a:p>
          <a:p>
            <a:pPr marL="274320" indent="-274320" eaLnBrk="1" fontAlgn="auto" hangingPunct="1">
              <a:spcBef>
                <a:spcPts val="0"/>
              </a:spcBef>
              <a:defRPr/>
            </a:pPr>
            <a:r>
              <a:rPr lang="en-US" dirty="0"/>
              <a:t>A</a:t>
            </a:r>
            <a:r>
              <a:rPr lang="en-US" dirty="0" smtClean="0"/>
              <a:t> trait may be a pre-existing disposition that </a:t>
            </a:r>
            <a:r>
              <a:rPr lang="en-US" i="1" dirty="0" smtClean="0"/>
              <a:t>causes</a:t>
            </a:r>
            <a:r>
              <a:rPr lang="en-US" dirty="0" smtClean="0"/>
              <a:t> the behavior (measured by personality inventories), or the motivation that </a:t>
            </a:r>
            <a:r>
              <a:rPr lang="en-US" i="1" dirty="0" smtClean="0"/>
              <a:t>guides</a:t>
            </a:r>
            <a:r>
              <a:rPr lang="en-US" dirty="0" smtClean="0"/>
              <a:t> the behavior (measured by projective tests).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59088" y="4887913"/>
            <a:ext cx="5334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None/>
            </a:pPr>
            <a:r>
              <a:rPr lang="en-US" sz="2800" b="1" i="1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How</a:t>
            </a:r>
            <a:r>
              <a:rPr lang="en-US" sz="280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>
                <a:latin typeface="Calibri" pitchFamily="34" charset="0"/>
                <a:cs typeface="Calibri" pitchFamily="34" charset="0"/>
              </a:rPr>
              <a:t>might traits explain behavior?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06" t="22884" r="31009" b="34962"/>
          <a:stretch>
            <a:fillRect/>
          </a:stretch>
        </p:blipFill>
        <p:spPr bwMode="auto">
          <a:xfrm>
            <a:off x="1981200" y="4535488"/>
            <a:ext cx="8778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6_Personality_Trait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4400" y="796131"/>
            <a:ext cx="7315200" cy="5486400"/>
          </a:xfrm>
          <a:prstGeom prst="rect">
            <a:avLst/>
          </a:prstGeom>
          <a:ln w="127000" cap="sq">
            <a:solidFill>
              <a:srgbClr val="ADAFBB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096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The Search for Core Traits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5638800" cy="3300413"/>
          </a:xfrm>
        </p:spPr>
        <p:txBody>
          <a:bodyPr/>
          <a:lstStyle/>
          <a:p>
            <a:pPr eaLnBrk="1" hangingPunct="1"/>
            <a:r>
              <a:rPr lang="en-US" b="1" dirty="0" smtClean="0"/>
              <a:t>Big Five</a:t>
            </a:r>
            <a:r>
              <a:rPr lang="en-US" dirty="0" smtClean="0"/>
              <a:t>: the traits of a five-factor model:</a:t>
            </a:r>
          </a:p>
          <a:p>
            <a:pPr lvl="1" eaLnBrk="1" hangingPunct="1"/>
            <a:r>
              <a:rPr lang="en-US" dirty="0" smtClean="0"/>
              <a:t>Accounts for variability without overlap, converges around multiple types of data, and shows up across diverse populations (may be universal)</a:t>
            </a:r>
          </a:p>
          <a:p>
            <a:pPr lvl="1" eaLnBrk="1" hangingPunct="1"/>
            <a:r>
              <a:rPr lang="en-US" dirty="0" smtClean="0"/>
              <a:t>Can predict patterns of behavior that remain stable over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9800" y="2981325"/>
            <a:ext cx="2971800" cy="2708275"/>
          </a:xfrm>
          <a:prstGeom prst="rect">
            <a:avLst/>
          </a:prstGeom>
          <a:solidFill>
            <a:srgbClr val="ADAFB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1E68A5"/>
              </a:buClr>
              <a:buSzPct val="100000"/>
              <a:defRPr/>
            </a:pPr>
            <a:r>
              <a:rPr lang="en-US" sz="2800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Conscientiousness</a:t>
            </a: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1E68A5"/>
              </a:buClr>
              <a:buSzPct val="100000"/>
              <a:defRPr/>
            </a:pPr>
            <a:r>
              <a:rPr lang="en-US" sz="2800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Agreeableness</a:t>
            </a: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1E68A5"/>
              </a:buClr>
              <a:buSzPct val="100000"/>
              <a:defRPr/>
            </a:pPr>
            <a:r>
              <a:rPr lang="en-US" sz="2800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Neuroticism</a:t>
            </a: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1E68A5"/>
              </a:buClr>
              <a:buSzPct val="100000"/>
              <a:defRPr/>
            </a:pPr>
            <a:r>
              <a:rPr lang="en-US" sz="2800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Openness to experience</a:t>
            </a: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1E68A5"/>
              </a:buClr>
              <a:buSzPct val="100000"/>
              <a:defRPr/>
            </a:pPr>
            <a:r>
              <a:rPr lang="en-US" sz="2800" dirty="0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Extraversion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238" y="1371600"/>
            <a:ext cx="852328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3050" indent="-273050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Traits can be classified by using adjectives (language), which may be organized in a hierarchical pattern.</a:t>
            </a:r>
          </a:p>
          <a:p>
            <a:pPr marL="576263" lvl="1" indent="-273050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Courier New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Theories regarding the number of core traits vary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Cattell-16 traits, Eysenck-3 traits)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3733800"/>
            <a:ext cx="419100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457200"/>
            <a:ext cx="6705600" cy="5029200"/>
          </a:xfrm>
          <a:prstGeom prst="rect">
            <a:avLst/>
          </a:prstGeom>
          <a:solidFill>
            <a:srgbClr val="D9EAC1"/>
          </a:solidFill>
          <a:ln w="76200">
            <a:solidFill>
              <a:srgbClr val="1E66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5" name="Title 1"/>
          <p:cNvSpPr>
            <a:spLocks noGrp="1"/>
          </p:cNvSpPr>
          <p:nvPr>
            <p:ph type="title" idx="4294967295"/>
          </p:nvPr>
        </p:nvSpPr>
        <p:spPr>
          <a:xfrm>
            <a:off x="114300" y="914400"/>
            <a:ext cx="2095500" cy="1096963"/>
          </a:xfrm>
        </p:spPr>
        <p:txBody>
          <a:bodyPr/>
          <a:lstStyle/>
          <a:p>
            <a:pPr eaLnBrk="1" hangingPunct="1">
              <a:lnSpc>
                <a:spcPts val="2600"/>
              </a:lnSpc>
            </a:pPr>
            <a:r>
              <a:rPr lang="en-US" sz="2800" smtClean="0">
                <a:solidFill>
                  <a:schemeClr val="tx1"/>
                </a:solidFill>
              </a:rPr>
              <a:t>Table 11.1</a:t>
            </a:r>
            <a:br>
              <a:rPr lang="en-US" sz="2800" smtClean="0">
                <a:solidFill>
                  <a:schemeClr val="tx1"/>
                </a:solidFill>
              </a:rPr>
            </a:br>
            <a:r>
              <a:rPr lang="en-US" sz="2800" smtClean="0">
                <a:solidFill>
                  <a:schemeClr val="tx1"/>
                </a:solidFill>
              </a:rPr>
              <a:t>The Big Five Factor Model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9043"/>
          <a:stretch/>
        </p:blipFill>
        <p:spPr bwMode="auto">
          <a:xfrm>
            <a:off x="2514600" y="685800"/>
            <a:ext cx="6291263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89050" y="5930900"/>
            <a:ext cx="7772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None/>
            </a:pPr>
            <a:r>
              <a:rPr lang="en-US" sz="2800" b="1" i="1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What</a:t>
            </a:r>
            <a:r>
              <a:rPr lang="en-US" sz="280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>
                <a:latin typeface="Calibri" pitchFamily="34" charset="0"/>
                <a:cs typeface="Calibri" pitchFamily="34" charset="0"/>
              </a:rPr>
              <a:t>are the strengths of the five-factor model?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06" t="22884" r="31009" b="34962"/>
          <a:stretch>
            <a:fillRect/>
          </a:stretch>
        </p:blipFill>
        <p:spPr bwMode="auto">
          <a:xfrm>
            <a:off x="533400" y="5578475"/>
            <a:ext cx="8778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533400"/>
            <a:ext cx="5715000" cy="109696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1E66A5"/>
                </a:solidFill>
                <a:ea typeface="+mn-ea"/>
                <a:cs typeface="+mn-cs"/>
              </a:rPr>
              <a:t>Personality on the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409700"/>
            <a:ext cx="5791200" cy="4800600"/>
          </a:xfrm>
        </p:spPr>
        <p:txBody>
          <a:bodyPr/>
          <a:lstStyle/>
          <a:p>
            <a:pPr eaLnBrk="1" hangingPunct="1">
              <a:lnSpc>
                <a:spcPts val="2400"/>
              </a:lnSpc>
            </a:pPr>
            <a:r>
              <a:rPr lang="en-US" sz="2600" dirty="0" smtClean="0"/>
              <a:t>Some valid personality judgments can be made from superficial cues.</a:t>
            </a:r>
          </a:p>
          <a:p>
            <a:pPr eaLnBrk="1" hangingPunct="1">
              <a:lnSpc>
                <a:spcPts val="2400"/>
              </a:lnSpc>
            </a:pPr>
            <a:r>
              <a:rPr lang="en-US" sz="2600" dirty="0" smtClean="0"/>
              <a:t>In a study, participants made personality judgments of business office and dormitory room occupants based on the way the rooms looked.</a:t>
            </a:r>
          </a:p>
          <a:p>
            <a:pPr lvl="1" eaLnBrk="1" hangingPunct="1">
              <a:lnSpc>
                <a:spcPts val="2400"/>
              </a:lnSpc>
            </a:pPr>
            <a:r>
              <a:rPr lang="en-US" sz="2600" dirty="0" smtClean="0"/>
              <a:t>Results showed their Big-Five estimations to be quite accurate.</a:t>
            </a:r>
          </a:p>
          <a:p>
            <a:pPr eaLnBrk="1" hangingPunct="1">
              <a:lnSpc>
                <a:spcPts val="2400"/>
              </a:lnSpc>
            </a:pPr>
            <a:r>
              <a:rPr lang="en-US" sz="2600" dirty="0" smtClean="0"/>
              <a:t>Other studies link personality traits to music preference.</a:t>
            </a:r>
          </a:p>
          <a:p>
            <a:pPr eaLnBrk="1" hangingPunct="1">
              <a:lnSpc>
                <a:spcPts val="2400"/>
              </a:lnSpc>
            </a:pPr>
            <a:r>
              <a:rPr lang="en-US" sz="2600" dirty="0" smtClean="0"/>
              <a:t>The way we outwardly express ourselves (appearance, personal social networking pages) projects our personalities.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0" t="10062" r="2061"/>
          <a:stretch>
            <a:fillRect/>
          </a:stretch>
        </p:blipFill>
        <p:spPr bwMode="auto">
          <a:xfrm>
            <a:off x="0" y="0"/>
            <a:ext cx="91440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6800" y="1204913"/>
            <a:ext cx="2740025" cy="2605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050" y="4100513"/>
            <a:ext cx="2803525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096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Traits as Biological Building Blocks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3451225"/>
          </a:xfrm>
        </p:spPr>
        <p:txBody>
          <a:bodyPr/>
          <a:lstStyle/>
          <a:p>
            <a:pPr eaLnBrk="1" hangingPunct="1"/>
            <a:r>
              <a:rPr lang="en-US" smtClean="0"/>
              <a:t>Brain damage and pharmaceutical treatments may causes changes in personality.</a:t>
            </a:r>
          </a:p>
          <a:p>
            <a:pPr eaLnBrk="1" hangingPunct="1"/>
            <a:r>
              <a:rPr lang="en-US" smtClean="0"/>
              <a:t>Behavioral genetics looks for differences between monozygotic and dizygotic twins reared together and reared apart.</a:t>
            </a:r>
          </a:p>
          <a:p>
            <a:pPr lvl="1" eaLnBrk="1" hangingPunct="1"/>
            <a:r>
              <a:rPr lang="en-US" smtClean="0"/>
              <a:t>The greater similarity in personality, the greater the overlap in genes.</a:t>
            </a:r>
          </a:p>
          <a:p>
            <a:pPr lvl="1"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5029200"/>
            <a:ext cx="5867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None/>
            </a:pPr>
            <a:r>
              <a:rPr lang="en-US" sz="2800" b="1" i="1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What</a:t>
            </a:r>
            <a:r>
              <a:rPr lang="en-US" sz="280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>
                <a:latin typeface="Calibri" pitchFamily="34" charset="0"/>
                <a:cs typeface="Calibri" pitchFamily="34" charset="0"/>
              </a:rPr>
              <a:t>do studies of twins tell us about personality?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06" t="22884" r="31009" b="34962"/>
          <a:stretch>
            <a:fillRect/>
          </a:stretch>
        </p:blipFill>
        <p:spPr bwMode="auto">
          <a:xfrm>
            <a:off x="1331913" y="4876800"/>
            <a:ext cx="877887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1417638"/>
            <a:ext cx="86868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3050" indent="-273050"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Research has shown some reliable differences in traits between men and women.</a:t>
            </a:r>
          </a:p>
          <a:p>
            <a:pPr marL="800100" lvl="1" indent="-342900"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Courier New" pitchFamily="49" charset="0"/>
              <a:buChar char="o"/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Some conform to North American gender stereotypes.</a:t>
            </a:r>
          </a:p>
          <a:p>
            <a:pPr marL="800100" lvl="1" indent="-342900"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Courier New" pitchFamily="49" charset="0"/>
              <a:buChar char="o"/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Other traits show no differences.</a:t>
            </a:r>
          </a:p>
          <a:p>
            <a:pPr marL="273050" indent="-273050"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evolutionary biological perspective holds that men and women have evolved different personality traits because reproductive success depends on different behaviors.</a:t>
            </a:r>
          </a:p>
          <a:p>
            <a:pPr marL="273050" indent="-273050"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social cognitive perspective (social role theory) argues that differences between men and women result from cultural standards and expectations.</a:t>
            </a:r>
          </a:p>
          <a:p>
            <a:pPr marL="273050" indent="-273050"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Char char="§"/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Bem Sex Role Inventory: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being psychologically androgynous can be beneficial; more beneficial for women</a:t>
            </a:r>
          </a:p>
          <a:p>
            <a:pPr marL="273050" indent="-273050">
              <a:lnSpc>
                <a:spcPts val="22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Men and women may be more alike in personality than different.</a:t>
            </a:r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266700" y="731838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>
                <a:solidFill>
                  <a:srgbClr val="1E66A5"/>
                </a:solidFill>
                <a:latin typeface="Franklin Gothic Demi" pitchFamily="34" charset="0"/>
              </a:rPr>
              <a:t>Do Different Genders Lead to Different Personalities?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0825" cy="1096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Traits in the Brain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5213" cy="4724400"/>
          </a:xfrm>
        </p:spPr>
        <p:txBody>
          <a:bodyPr/>
          <a:lstStyle/>
          <a:p>
            <a:pPr eaLnBrk="1" hangingPunct="1"/>
            <a:r>
              <a:rPr lang="en-US" b="1" smtClean="0"/>
              <a:t>Hans Eysenck (1916-1997) </a:t>
            </a:r>
            <a:r>
              <a:rPr lang="en-US" smtClean="0"/>
              <a:t>postulated that extraversion and introversion may arise from individual differences in alertness.</a:t>
            </a:r>
          </a:p>
          <a:p>
            <a:pPr eaLnBrk="1" hangingPunct="1"/>
            <a:r>
              <a:rPr lang="en-US" b="1" smtClean="0"/>
              <a:t>Jeffrey Gray (1934-2004) </a:t>
            </a:r>
            <a:r>
              <a:rPr lang="en-US" smtClean="0"/>
              <a:t>proposed two brain systems responsible for extraversion and neuroticism.</a:t>
            </a:r>
          </a:p>
          <a:p>
            <a:pPr lvl="1" eaLnBrk="1" hangingPunct="1"/>
            <a:r>
              <a:rPr lang="en-US" smtClean="0"/>
              <a:t>Behavioral activation system (BAS): the “go” system</a:t>
            </a:r>
          </a:p>
          <a:p>
            <a:pPr lvl="1" eaLnBrk="1" hangingPunct="1"/>
            <a:r>
              <a:rPr lang="en-US" smtClean="0"/>
              <a:t>Behavioral inhibition system (BIS): the “stop” system</a:t>
            </a:r>
          </a:p>
          <a:p>
            <a:pPr lvl="1" eaLnBrk="1" hangingPunct="1"/>
            <a:endParaRPr lang="en-US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63688" y="4876800"/>
            <a:ext cx="65135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600"/>
              </a:lnSpc>
              <a:spcAft>
                <a:spcPts val="1200"/>
              </a:spcAft>
              <a:buClr>
                <a:srgbClr val="1E68A5"/>
              </a:buClr>
              <a:buSzPct val="100000"/>
              <a:buFont typeface="Wingdings" pitchFamily="2" charset="2"/>
              <a:buNone/>
            </a:pPr>
            <a:r>
              <a:rPr lang="en-US" sz="2800" b="1" i="1">
                <a:solidFill>
                  <a:srgbClr val="1E66A5"/>
                </a:solidFill>
                <a:latin typeface="Calibri" pitchFamily="34" charset="0"/>
                <a:cs typeface="Calibri" pitchFamily="34" charset="0"/>
              </a:rPr>
              <a:t>What</a:t>
            </a:r>
            <a:r>
              <a:rPr lang="en-US" sz="2800" i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>
                <a:latin typeface="Calibri" pitchFamily="34" charset="0"/>
                <a:cs typeface="Calibri" pitchFamily="34" charset="0"/>
              </a:rPr>
              <a:t>neurological differences explain why extraverts pursue more stimulation than introverts?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06" t="22884" r="31009" b="34962"/>
          <a:stretch>
            <a:fillRect/>
          </a:stretch>
        </p:blipFill>
        <p:spPr bwMode="auto">
          <a:xfrm>
            <a:off x="685800" y="4724400"/>
            <a:ext cx="8778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acter 2E template">
  <a:themeElements>
    <a:clrScheme name="Custom 16">
      <a:dk1>
        <a:sysClr val="windowText" lastClr="000000"/>
      </a:dk1>
      <a:lt1>
        <a:sysClr val="window" lastClr="FFFFFF"/>
      </a:lt1>
      <a:dk2>
        <a:srgbClr val="2A95E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1430</TotalTime>
  <Words>1118</Words>
  <Application>Microsoft Office PowerPoint</Application>
  <PresentationFormat>On-screen Show (4:3)</PresentationFormat>
  <Paragraphs>111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Franklin Gothic Demi</vt:lpstr>
      <vt:lpstr>Calibri</vt:lpstr>
      <vt:lpstr>Wingdings</vt:lpstr>
      <vt:lpstr>Courier New</vt:lpstr>
      <vt:lpstr>Candara</vt:lpstr>
      <vt:lpstr>Symbol</vt:lpstr>
      <vt:lpstr>Impact</vt:lpstr>
      <vt:lpstr>Schacter 2E template</vt:lpstr>
      <vt:lpstr>Personality</vt:lpstr>
      <vt:lpstr>The Trait Approach 11.2:  Identifying Patterns of Behavior</vt:lpstr>
      <vt:lpstr>Slide 3</vt:lpstr>
      <vt:lpstr>The Search for Core Traits</vt:lpstr>
      <vt:lpstr>Table 11.1 The Big Five Factor Model</vt:lpstr>
      <vt:lpstr>Personality on the Surface</vt:lpstr>
      <vt:lpstr>Traits as Biological Building Blocks</vt:lpstr>
      <vt:lpstr>Slide 8</vt:lpstr>
      <vt:lpstr>Traits in the Brain</vt:lpstr>
      <vt:lpstr>The Psychodynamic Approach: Forces That Lie Beneath Awareness</vt:lpstr>
      <vt:lpstr>The Structure of the Mind:  Id, Ego, and Superego</vt:lpstr>
      <vt:lpstr>Slide 12</vt:lpstr>
      <vt:lpstr>Dealing with Inner Conflict http://www.youtube.com/watch?v=feZjLymV1gQ&amp;safety_mode=true&amp;persist_safety_mode=1</vt:lpstr>
      <vt:lpstr>Figure 11.3 Decreased Hippocampal Activity During Memory Suppression</vt:lpstr>
      <vt:lpstr>Psychosexual Stages and the Development of Personality</vt:lpstr>
      <vt:lpstr>Slide 16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</dc:creator>
  <cp:lastModifiedBy>sbowman</cp:lastModifiedBy>
  <cp:revision>107</cp:revision>
  <dcterms:created xsi:type="dcterms:W3CDTF">2012-08-06T15:19:11Z</dcterms:created>
  <dcterms:modified xsi:type="dcterms:W3CDTF">2015-03-13T15:33:18Z</dcterms:modified>
</cp:coreProperties>
</file>