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4193F8-D537-49EB-AD3D-C523567BB28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F35B8F-A0CB-4B33-B340-B9E3D40E0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4F4683-0FAF-4FC0-833E-662DB23BA761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DF1DC2-5FB8-4167-823E-40D4C6E82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Psychological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Section 1  What are Psychological Disorders?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accept the __________ ________:  They assume abnormal behavior can be described in the same manner as any physical illness.</a:t>
            </a:r>
          </a:p>
          <a:p>
            <a:r>
              <a:rPr lang="en-US" dirty="0" smtClean="0"/>
              <a:t>1952, </a:t>
            </a:r>
            <a:r>
              <a:rPr lang="en-US" dirty="0" err="1" smtClean="0"/>
              <a:t>APA</a:t>
            </a:r>
            <a:r>
              <a:rPr lang="en-US" dirty="0" smtClean="0"/>
              <a:t> developed _________ and Statistical _______of Mental Disorders, the ____</a:t>
            </a:r>
          </a:p>
          <a:p>
            <a:r>
              <a:rPr lang="en-US" dirty="0" smtClean="0"/>
              <a:t>Revised over time, now we have the DSM-_____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Within each category, the following descriptions are included:</a:t>
            </a:r>
          </a:p>
          <a:p>
            <a:pPr marL="596646" indent="-514350">
              <a:buNone/>
            </a:pPr>
            <a:r>
              <a:rPr lang="en-US" dirty="0" smtClean="0"/>
              <a:t>1.Essential features— __________</a:t>
            </a:r>
          </a:p>
          <a:p>
            <a:pPr marL="596646" indent="-514350">
              <a:buNone/>
            </a:pPr>
            <a:r>
              <a:rPr lang="en-US" dirty="0" smtClean="0"/>
              <a:t>____________________________</a:t>
            </a:r>
          </a:p>
          <a:p>
            <a:pPr marL="596646" indent="-514350">
              <a:buNone/>
            </a:pPr>
            <a:r>
              <a:rPr lang="en-US" dirty="0" smtClean="0"/>
              <a:t>2. Associated features— _________</a:t>
            </a:r>
          </a:p>
          <a:p>
            <a:pPr marL="596646" indent="-514350">
              <a:buNone/>
            </a:pPr>
            <a:r>
              <a:rPr lang="en-US" dirty="0" smtClean="0"/>
              <a:t>_____________________________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3. Information on differential diagnosis—______________________________________________________________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Continued:</a:t>
            </a:r>
          </a:p>
          <a:p>
            <a:pPr marL="596646" indent="-514350">
              <a:buNone/>
            </a:pPr>
            <a:r>
              <a:rPr lang="en-US" dirty="0" smtClean="0"/>
              <a:t>4. Diagnostic criteria—___________</a:t>
            </a:r>
          </a:p>
          <a:p>
            <a:pPr marL="596646" indent="-514350">
              <a:buNone/>
            </a:pPr>
            <a:r>
              <a:rPr lang="en-US" dirty="0" smtClean="0"/>
              <a:t>_______________________________</a:t>
            </a:r>
          </a:p>
          <a:p>
            <a:pPr marL="596646" indent="-514350">
              <a:buNone/>
            </a:pPr>
            <a:r>
              <a:rPr lang="en-US" dirty="0" smtClean="0"/>
              <a:t>_______________________________</a:t>
            </a:r>
          </a:p>
          <a:p>
            <a:pPr marL="596646" indent="-514350">
              <a:buNone/>
            </a:pPr>
            <a:r>
              <a:rPr lang="en-US" dirty="0" smtClean="0"/>
              <a:t>_______________________________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DSM-IV  ____ 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Each axis reflects a different aspect of a patient’s case:</a:t>
            </a:r>
          </a:p>
          <a:p>
            <a:pPr>
              <a:buNone/>
            </a:pPr>
            <a:r>
              <a:rPr lang="en-US" dirty="0" smtClean="0"/>
              <a:t>Axis I– classifies ________ ______</a:t>
            </a:r>
          </a:p>
          <a:p>
            <a:pPr>
              <a:buNone/>
            </a:pPr>
            <a:r>
              <a:rPr lang="en-US" dirty="0" smtClean="0"/>
              <a:t>into defined categories</a:t>
            </a:r>
          </a:p>
          <a:p>
            <a:pPr>
              <a:buNone/>
            </a:pPr>
            <a:r>
              <a:rPr lang="en-US" dirty="0" smtClean="0"/>
              <a:t>Axis II – describes disorders that are  </a:t>
            </a:r>
          </a:p>
          <a:p>
            <a:pPr>
              <a:buNone/>
            </a:pPr>
            <a:r>
              <a:rPr lang="en-US" dirty="0" smtClean="0"/>
              <a:t>______ __________________</a:t>
            </a:r>
          </a:p>
          <a:p>
            <a:pPr>
              <a:buNone/>
            </a:pPr>
            <a:r>
              <a:rPr lang="en-US" dirty="0" smtClean="0"/>
              <a:t>Axis III- physical disorders relevant to ___________ or ________ for the patient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DSM-IV  5 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Each axis reflects a different aspect of a patient’s case (continued):</a:t>
            </a:r>
          </a:p>
          <a:p>
            <a:pPr>
              <a:buNone/>
            </a:pPr>
            <a:r>
              <a:rPr lang="en-US" dirty="0" smtClean="0"/>
              <a:t>Axis IV- Measurement of _______ _______ level at which the person is functioning</a:t>
            </a:r>
          </a:p>
          <a:p>
            <a:pPr>
              <a:buNone/>
            </a:pPr>
            <a:r>
              <a:rPr lang="en-US" dirty="0" smtClean="0"/>
              <a:t>Axis V – describes the _______ level of ________ functioning present within the past year. ______, _________and use of ________ time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and Identifying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approach begins with the idea that __________________is  normal.  </a:t>
            </a:r>
          </a:p>
          <a:p>
            <a:r>
              <a:rPr lang="en-US" dirty="0" smtClean="0"/>
              <a:t>Abnormality is _________________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this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majority _____________________________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deviance approach is not by itself very useful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people are able to get along in the world ____________, ___________, _________________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Abnormal people are those who fail to __________.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people with psychological disorders are 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______________________________.</a:t>
            </a:r>
          </a:p>
          <a:p>
            <a:r>
              <a:rPr lang="en-US" dirty="0" smtClean="0"/>
              <a:t>Behavior that is socially acceptable in one society may ______be acceptable in another.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Implies that psychological abnormality is like a _______________________.</a:t>
            </a:r>
          </a:p>
          <a:p>
            <a:r>
              <a:rPr lang="en-US" dirty="0" smtClean="0"/>
              <a:t>A healthy person is one who is _______________________or who is at least striving toward ideal functioning.</a:t>
            </a:r>
          </a:p>
          <a:p>
            <a:r>
              <a:rPr lang="en-US" dirty="0" smtClean="0"/>
              <a:t>To be normal involves full __________ and ___________ of one’s own individuality and humanness.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difficult to determine if a person is doing a good job of _______________himself or herself.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Argued that people are _____ mentally ill</a:t>
            </a:r>
          </a:p>
          <a:p>
            <a:r>
              <a:rPr lang="en-US" dirty="0" smtClean="0"/>
              <a:t>Described people as having “____________________” that cause conflict with the world around them.</a:t>
            </a:r>
          </a:p>
          <a:p>
            <a:r>
              <a:rPr lang="en-US" dirty="0" smtClean="0"/>
              <a:t>Psychiatrists simply label them and move on</a:t>
            </a:r>
          </a:p>
          <a:p>
            <a:r>
              <a:rPr lang="en-US" dirty="0" smtClean="0"/>
              <a:t>The problems ______________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Abnormality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No easy answer—very difficult to define</a:t>
            </a:r>
          </a:p>
          <a:p>
            <a:r>
              <a:rPr lang="en-US" dirty="0" smtClean="0"/>
              <a:t>Does not mean _______________</a:t>
            </a:r>
          </a:p>
          <a:p>
            <a:r>
              <a:rPr lang="en-US" dirty="0" smtClean="0"/>
              <a:t>___________is needed when judging someone as mentally ill</a:t>
            </a:r>
          </a:p>
          <a:p>
            <a:r>
              <a:rPr lang="en-US" dirty="0" smtClean="0"/>
              <a:t>Mild psychological disorders are __________________.</a:t>
            </a:r>
          </a:p>
          <a:p>
            <a:r>
              <a:rPr lang="en-US" dirty="0" smtClean="0"/>
              <a:t>Only when problems become _______ enough to _____________are they thought of as an abnormality.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398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Psychological Disorders</vt:lpstr>
      <vt:lpstr>Defining and Identifying Disorders</vt:lpstr>
      <vt:lpstr>Limitation of this definition</vt:lpstr>
      <vt:lpstr>Adjustment Definition</vt:lpstr>
      <vt:lpstr>Limitation</vt:lpstr>
      <vt:lpstr>Psychological Health</vt:lpstr>
      <vt:lpstr>Limitation</vt:lpstr>
      <vt:lpstr>Thomas _________</vt:lpstr>
      <vt:lpstr>Defining Abnormality</vt:lpstr>
      <vt:lpstr>Classification</vt:lpstr>
      <vt:lpstr>DSM-IV</vt:lpstr>
      <vt:lpstr>DSM-IV</vt:lpstr>
      <vt:lpstr>DSM-IV  ____ AXES</vt:lpstr>
      <vt:lpstr>DSM-IV  5 AXES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Disorders</dc:title>
  <dc:creator>Sharon Bowman</dc:creator>
  <cp:lastModifiedBy>sbowman</cp:lastModifiedBy>
  <cp:revision>7</cp:revision>
  <dcterms:created xsi:type="dcterms:W3CDTF">2012-02-26T20:31:51Z</dcterms:created>
  <dcterms:modified xsi:type="dcterms:W3CDTF">2012-02-28T13:49:26Z</dcterms:modified>
</cp:coreProperties>
</file>